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258" r:id="rId3"/>
    <p:sldId id="282" r:id="rId4"/>
    <p:sldId id="302" r:id="rId5"/>
    <p:sldId id="261" r:id="rId6"/>
    <p:sldId id="262" r:id="rId7"/>
    <p:sldId id="303" r:id="rId8"/>
    <p:sldId id="304" r:id="rId9"/>
    <p:sldId id="263" r:id="rId10"/>
    <p:sldId id="264" r:id="rId11"/>
    <p:sldId id="265" r:id="rId12"/>
    <p:sldId id="266" r:id="rId13"/>
    <p:sldId id="267" r:id="rId14"/>
    <p:sldId id="268" r:id="rId15"/>
    <p:sldId id="269" r:id="rId16"/>
    <p:sldId id="270" r:id="rId17"/>
    <p:sldId id="305" r:id="rId18"/>
    <p:sldId id="283" r:id="rId19"/>
    <p:sldId id="274" r:id="rId20"/>
    <p:sldId id="306" r:id="rId21"/>
    <p:sldId id="292" r:id="rId22"/>
    <p:sldId id="276" r:id="rId23"/>
    <p:sldId id="284" r:id="rId24"/>
    <p:sldId id="285" r:id="rId25"/>
    <p:sldId id="291" r:id="rId26"/>
    <p:sldId id="287" r:id="rId27"/>
    <p:sldId id="293" r:id="rId28"/>
    <p:sldId id="309" r:id="rId29"/>
    <p:sldId id="307" r:id="rId30"/>
    <p:sldId id="308" r:id="rId31"/>
    <p:sldId id="289" r:id="rId32"/>
    <p:sldId id="271" r:id="rId33"/>
    <p:sldId id="279" r:id="rId34"/>
    <p:sldId id="280" r:id="rId35"/>
    <p:sldId id="272" r:id="rId36"/>
    <p:sldId id="294" r:id="rId37"/>
    <p:sldId id="295" r:id="rId38"/>
    <p:sldId id="297" r:id="rId39"/>
    <p:sldId id="296" r:id="rId40"/>
    <p:sldId id="298" r:id="rId41"/>
    <p:sldId id="277" r:id="rId42"/>
    <p:sldId id="310" r:id="rId43"/>
    <p:sldId id="311" r:id="rId44"/>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F02"/>
    <a:srgbClr val="FC80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1433"/>
  </p:normalViewPr>
  <p:slideViewPr>
    <p:cSldViewPr snapToGrid="0">
      <p:cViewPr>
        <p:scale>
          <a:sx n="110" d="100"/>
          <a:sy n="110" d="100"/>
        </p:scale>
        <p:origin x="632"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FA18AC-3D65-AC41-86D4-8778EBBCCF8C}" type="datetimeFigureOut">
              <a:rPr lang="en-CN" smtClean="0"/>
              <a:t>2025/2/3</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C2B9BC-8582-7743-89E6-46A127A506FC}" type="slidenum">
              <a:rPr lang="en-CN" smtClean="0"/>
              <a:t>‹#›</a:t>
            </a:fld>
            <a:endParaRPr lang="en-CN"/>
          </a:p>
        </p:txBody>
      </p:sp>
    </p:spTree>
    <p:extLst>
      <p:ext uri="{BB962C8B-B14F-4D97-AF65-F5344CB8AC3E}">
        <p14:creationId xmlns:p14="http://schemas.microsoft.com/office/powerpoint/2010/main" val="1707069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1</a:t>
            </a:fld>
            <a:endParaRPr lang="en-CN"/>
          </a:p>
        </p:txBody>
      </p:sp>
    </p:spTree>
    <p:extLst>
      <p:ext uri="{BB962C8B-B14F-4D97-AF65-F5344CB8AC3E}">
        <p14:creationId xmlns:p14="http://schemas.microsoft.com/office/powerpoint/2010/main" val="90988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49BBB-C2B7-DF31-BCB0-35F709615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BDD05-B8EC-DFB2-2E68-450E8A058E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B39A0-5335-3E15-D88A-A909DD363559}"/>
              </a:ext>
            </a:extLst>
          </p:cNvPr>
          <p:cNvSpPr>
            <a:spLocks noGrp="1"/>
          </p:cNvSpPr>
          <p:nvPr>
            <p:ph type="body" idx="1"/>
          </p:nvPr>
        </p:nvSpPr>
        <p:spPr/>
        <p:txBody>
          <a:bodyPr/>
          <a:lstStyle/>
          <a:p>
            <a:r>
              <a:rPr lang="en-US" dirty="0"/>
              <a:t>Looking back, some of the challenges I faced were actually pretty simple to solve, but at the time, they felt a bit more complicated. For example, when I first thought about structuring the pipeline, I considered dividing the process into two separate DAGs: one for the initial load and another for the incremental load. At first, it seemed like a good idea, but now, I realize it was unnecessary. It’s much simpler to handle it all in one DAG, and that structure makes more sense now.</a:t>
            </a:r>
          </a:p>
          <a:p>
            <a:r>
              <a:rPr lang="en-US" dirty="0"/>
              <a:t>Another challenge I ran into was the </a:t>
            </a:r>
            <a:r>
              <a:rPr lang="en-US" b="1" dirty="0"/>
              <a:t>Airflow UI flow</a:t>
            </a:r>
            <a:r>
              <a:rPr lang="en-US" dirty="0"/>
              <a:t>. When I first looked at the UI, I noticed that other people's DAGs had arrows showing the flow, while mine didn’t. It was a bit confusing because I wasn’t sure if my tasks were set up correctly. Also there were many relationships in the graph even though I didn’t set up the dependencies between tasks. but once I started using </a:t>
            </a:r>
            <a:r>
              <a:rPr lang="en-US" b="1" dirty="0" err="1"/>
              <a:t>XComs</a:t>
            </a:r>
            <a:r>
              <a:rPr lang="en-US" dirty="0"/>
              <a:t> the </a:t>
            </a:r>
            <a:r>
              <a:rPr lang="en-US" dirty="0" err="1"/>
              <a:t>dag</a:t>
            </a:r>
            <a:r>
              <a:rPr lang="en-US" dirty="0"/>
              <a:t> graph became a lot clearer. I could see how the tasks communicate with each other, and the flow in the UI finally made sense.</a:t>
            </a:r>
          </a:p>
          <a:p>
            <a:endParaRPr lang="en-CN" dirty="0"/>
          </a:p>
        </p:txBody>
      </p:sp>
      <p:sp>
        <p:nvSpPr>
          <p:cNvPr id="4" name="Slide Number Placeholder 3">
            <a:extLst>
              <a:ext uri="{FF2B5EF4-FFF2-40B4-BE49-F238E27FC236}">
                <a16:creationId xmlns:a16="http://schemas.microsoft.com/office/drawing/2014/main" id="{9041494F-CCDF-1ED5-E5A8-F30629D16952}"/>
              </a:ext>
            </a:extLst>
          </p:cNvPr>
          <p:cNvSpPr>
            <a:spLocks noGrp="1"/>
          </p:cNvSpPr>
          <p:nvPr>
            <p:ph type="sldNum" sz="quarter" idx="5"/>
          </p:nvPr>
        </p:nvSpPr>
        <p:spPr/>
        <p:txBody>
          <a:bodyPr/>
          <a:lstStyle/>
          <a:p>
            <a:fld id="{E0C2B9BC-8582-7743-89E6-46A127A506FC}" type="slidenum">
              <a:rPr lang="en-CN" smtClean="0"/>
              <a:t>17</a:t>
            </a:fld>
            <a:endParaRPr lang="en-CN"/>
          </a:p>
        </p:txBody>
      </p:sp>
    </p:spTree>
    <p:extLst>
      <p:ext uri="{BB962C8B-B14F-4D97-AF65-F5344CB8AC3E}">
        <p14:creationId xmlns:p14="http://schemas.microsoft.com/office/powerpoint/2010/main" val="3702565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 ingestion DAG was running smoothly and the data was being loaded into GCS, I moved on to the next phase—</a:t>
            </a:r>
            <a:r>
              <a:rPr lang="en-US" b="1" dirty="0"/>
              <a:t>transformation</a:t>
            </a:r>
            <a:r>
              <a:rPr lang="en-US" dirty="0"/>
              <a:t>. But before jumping into DBT, I needed to make sure the data was in </a:t>
            </a:r>
            <a:r>
              <a:rPr lang="en-US" dirty="0" err="1"/>
              <a:t>BigQuery</a:t>
            </a:r>
            <a:r>
              <a:rPr lang="en-US" dirty="0"/>
              <a:t>, since that’s where the transformation would take place.</a:t>
            </a:r>
            <a:br>
              <a:rPr lang="en-US" dirty="0"/>
            </a:br>
            <a:r>
              <a:rPr lang="en-US" dirty="0"/>
              <a:t>So, I had to create a process to </a:t>
            </a:r>
            <a:r>
              <a:rPr lang="en-US" b="1" dirty="0"/>
              <a:t>move the files from the landing zone in GCS to </a:t>
            </a:r>
            <a:r>
              <a:rPr lang="en-US" b="1" dirty="0" err="1"/>
              <a:t>BigQuery</a:t>
            </a:r>
            <a:r>
              <a:rPr lang="en-US" b="1" dirty="0"/>
              <a:t> first</a:t>
            </a:r>
            <a:br>
              <a:rPr lang="en-US" dirty="0"/>
            </a:br>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19</a:t>
            </a:fld>
            <a:endParaRPr lang="en-CN"/>
          </a:p>
        </p:txBody>
      </p:sp>
    </p:spTree>
    <p:extLst>
      <p:ext uri="{BB962C8B-B14F-4D97-AF65-F5344CB8AC3E}">
        <p14:creationId xmlns:p14="http://schemas.microsoft.com/office/powerpoint/2010/main" val="1338432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22CC2-A31F-7181-639D-98CB6787F0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54F02-D7D9-5D07-E268-39F29D049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C5B14-536B-00CA-6072-4206F84B9D8B}"/>
              </a:ext>
            </a:extLst>
          </p:cNvPr>
          <p:cNvSpPr>
            <a:spLocks noGrp="1"/>
          </p:cNvSpPr>
          <p:nvPr>
            <p:ph type="body" idx="1"/>
          </p:nvPr>
        </p:nvSpPr>
        <p:spPr/>
        <p:txBody>
          <a:bodyPr/>
          <a:lstStyle/>
          <a:p>
            <a:r>
              <a:rPr lang="en-US" dirty="0"/>
              <a:t>To make sure things ran smoothly, I created another </a:t>
            </a:r>
            <a:r>
              <a:rPr lang="en-US" b="1" dirty="0"/>
              <a:t>log file</a:t>
            </a:r>
            <a:r>
              <a:rPr lang="en-US" dirty="0"/>
              <a:t> to track which files had already been processed. This helps prevent re-processing the same files every time the pipeline runs. By keeping track of the files that have already been moved to </a:t>
            </a:r>
            <a:r>
              <a:rPr lang="en-US" dirty="0" err="1"/>
              <a:t>BigQuery</a:t>
            </a:r>
            <a:r>
              <a:rPr lang="en-US" dirty="0"/>
              <a:t>, I can ensure that the pipeline only processes new files and doesn’t repeat work. The tasks in this </a:t>
            </a:r>
            <a:r>
              <a:rPr lang="en-US" dirty="0" err="1"/>
              <a:t>dag</a:t>
            </a:r>
            <a:r>
              <a:rPr lang="en-US" dirty="0"/>
              <a:t> are listed here.</a:t>
            </a:r>
            <a:endParaRPr lang="en-CN" dirty="0"/>
          </a:p>
        </p:txBody>
      </p:sp>
      <p:sp>
        <p:nvSpPr>
          <p:cNvPr id="4" name="Slide Number Placeholder 3">
            <a:extLst>
              <a:ext uri="{FF2B5EF4-FFF2-40B4-BE49-F238E27FC236}">
                <a16:creationId xmlns:a16="http://schemas.microsoft.com/office/drawing/2014/main" id="{564927A3-7124-66A9-0AC2-4E64A0C61ABB}"/>
              </a:ext>
            </a:extLst>
          </p:cNvPr>
          <p:cNvSpPr>
            <a:spLocks noGrp="1"/>
          </p:cNvSpPr>
          <p:nvPr>
            <p:ph type="sldNum" sz="quarter" idx="5"/>
          </p:nvPr>
        </p:nvSpPr>
        <p:spPr/>
        <p:txBody>
          <a:bodyPr/>
          <a:lstStyle/>
          <a:p>
            <a:fld id="{E0C2B9BC-8582-7743-89E6-46A127A506FC}" type="slidenum">
              <a:rPr lang="en-CN" smtClean="0"/>
              <a:t>20</a:t>
            </a:fld>
            <a:endParaRPr lang="en-CN"/>
          </a:p>
        </p:txBody>
      </p:sp>
    </p:spTree>
    <p:extLst>
      <p:ext uri="{BB962C8B-B14F-4D97-AF65-F5344CB8AC3E}">
        <p14:creationId xmlns:p14="http://schemas.microsoft.com/office/powerpoint/2010/main" val="166207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tried loading the data from GCS to </a:t>
            </a:r>
            <a:r>
              <a:rPr lang="en-US" dirty="0" err="1"/>
              <a:t>BigQuery</a:t>
            </a:r>
            <a:r>
              <a:rPr lang="en-US" dirty="0"/>
              <a:t>, I ran into an issue with </a:t>
            </a:r>
            <a:r>
              <a:rPr lang="en-US" b="1" dirty="0"/>
              <a:t>schema mismatch</a:t>
            </a:r>
            <a:r>
              <a:rPr lang="en-US" dirty="0"/>
              <a:t>. The error occurred because there was a column called </a:t>
            </a:r>
            <a:r>
              <a:rPr lang="en-US" dirty="0" err="1"/>
              <a:t>extra_part</a:t>
            </a:r>
            <a:r>
              <a:rPr lang="en-US" dirty="0"/>
              <a:t> that wasn’t consistently included in the API response—sometimes it was there, and other times it wasn’t. This caused </a:t>
            </a:r>
            <a:r>
              <a:rPr lang="en-US" dirty="0" err="1"/>
              <a:t>BigQuery</a:t>
            </a:r>
            <a:r>
              <a:rPr lang="en-US" dirty="0"/>
              <a:t> to reject the data when it detected the inconsistency.</a:t>
            </a:r>
          </a:p>
          <a:p>
            <a:r>
              <a:rPr lang="en-US" dirty="0"/>
              <a:t>I tried several methods within the DAG to match the schema, but no matter what I did, I couldn’t make it work. After a bit of trial and error, I realized the most straightforward solution was to </a:t>
            </a:r>
            <a:r>
              <a:rPr lang="en-US" b="1" dirty="0"/>
              <a:t>restrict the schema</a:t>
            </a:r>
            <a:r>
              <a:rPr lang="en-US" dirty="0"/>
              <a:t> in the API extraction script itself. I made sure that the API would always return the same set of columns, and this solved the schema mismatch issue.</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26</a:t>
            </a:fld>
            <a:endParaRPr lang="en-CN"/>
          </a:p>
        </p:txBody>
      </p:sp>
    </p:spTree>
    <p:extLst>
      <p:ext uri="{BB962C8B-B14F-4D97-AF65-F5344CB8AC3E}">
        <p14:creationId xmlns:p14="http://schemas.microsoft.com/office/powerpoint/2010/main" val="1870750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04B43-A47D-8E97-EDB5-5F9E31C8B0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0C098D-D179-E066-D89C-407170614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FF5DF-D01C-AF7C-844F-840A3E07B00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45FE4D4-D81E-FBDB-C58C-4D19D045D48A}"/>
              </a:ext>
            </a:extLst>
          </p:cNvPr>
          <p:cNvSpPr>
            <a:spLocks noGrp="1"/>
          </p:cNvSpPr>
          <p:nvPr>
            <p:ph type="sldNum" sz="quarter" idx="5"/>
          </p:nvPr>
        </p:nvSpPr>
        <p:spPr/>
        <p:txBody>
          <a:bodyPr/>
          <a:lstStyle/>
          <a:p>
            <a:fld id="{E0C2B9BC-8582-7743-89E6-46A127A506FC}" type="slidenum">
              <a:rPr lang="en-CN" smtClean="0"/>
              <a:t>28</a:t>
            </a:fld>
            <a:endParaRPr lang="en-CN"/>
          </a:p>
        </p:txBody>
      </p:sp>
    </p:spTree>
    <p:extLst>
      <p:ext uri="{BB962C8B-B14F-4D97-AF65-F5344CB8AC3E}">
        <p14:creationId xmlns:p14="http://schemas.microsoft.com/office/powerpoint/2010/main" val="26601711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4C683-75A1-D558-86BB-4CDD4FFA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8736E-2719-668F-69C8-5F615E9A5C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2F8E2C-9AF4-003B-3532-4E014CAE589D}"/>
              </a:ext>
            </a:extLst>
          </p:cNvPr>
          <p:cNvSpPr>
            <a:spLocks noGrp="1"/>
          </p:cNvSpPr>
          <p:nvPr>
            <p:ph type="body" idx="1"/>
          </p:nvPr>
        </p:nvSpPr>
        <p:spPr/>
        <p:txBody>
          <a:bodyPr/>
          <a:lstStyle/>
          <a:p>
            <a:r>
              <a:rPr lang="en-US" dirty="0"/>
              <a:t>One of the challenges I faced was figuring out the correct </a:t>
            </a:r>
            <a:r>
              <a:rPr lang="en-US" b="1" dirty="0"/>
              <a:t>operator</a:t>
            </a:r>
            <a:r>
              <a:rPr lang="en-US" dirty="0"/>
              <a:t> or </a:t>
            </a:r>
            <a:r>
              <a:rPr lang="en-US" b="1" dirty="0"/>
              <a:t>method</a:t>
            </a:r>
            <a:r>
              <a:rPr lang="en-US" dirty="0"/>
              <a:t> to load files from GCS to </a:t>
            </a:r>
            <a:r>
              <a:rPr lang="en-US" dirty="0" err="1"/>
              <a:t>BigQuery</a:t>
            </a:r>
            <a:r>
              <a:rPr lang="en-US" dirty="0"/>
              <a:t>. At first, I was testing different approaches without giving the </a:t>
            </a:r>
            <a:r>
              <a:rPr lang="en-US" b="1" dirty="0"/>
              <a:t>official documentation</a:t>
            </a:r>
            <a:r>
              <a:rPr lang="en-US" dirty="0"/>
              <a:t> enough attention, but I quickly realized how important it really is. The documentation helped me understand the right way to use the operators and avoid unnecessary mistakes.</a:t>
            </a:r>
          </a:p>
          <a:p>
            <a:r>
              <a:rPr lang="en-US" dirty="0"/>
              <a:t>Once I went back and focused on the official docs, everything became much clearer. It saved me time and made the whole process a lot smoother. Lesson learned—always check the docs first!"</a:t>
            </a:r>
          </a:p>
        </p:txBody>
      </p:sp>
      <p:sp>
        <p:nvSpPr>
          <p:cNvPr id="4" name="Slide Number Placeholder 3">
            <a:extLst>
              <a:ext uri="{FF2B5EF4-FFF2-40B4-BE49-F238E27FC236}">
                <a16:creationId xmlns:a16="http://schemas.microsoft.com/office/drawing/2014/main" id="{DB7E3AA5-01B7-F605-2402-DEC020794DE4}"/>
              </a:ext>
            </a:extLst>
          </p:cNvPr>
          <p:cNvSpPr>
            <a:spLocks noGrp="1"/>
          </p:cNvSpPr>
          <p:nvPr>
            <p:ph type="sldNum" sz="quarter" idx="5"/>
          </p:nvPr>
        </p:nvSpPr>
        <p:spPr/>
        <p:txBody>
          <a:bodyPr/>
          <a:lstStyle/>
          <a:p>
            <a:fld id="{E0C2B9BC-8582-7743-89E6-46A127A506FC}" type="slidenum">
              <a:rPr lang="en-CN" smtClean="0"/>
              <a:t>29</a:t>
            </a:fld>
            <a:endParaRPr lang="en-CN"/>
          </a:p>
        </p:txBody>
      </p:sp>
    </p:spTree>
    <p:extLst>
      <p:ext uri="{BB962C8B-B14F-4D97-AF65-F5344CB8AC3E}">
        <p14:creationId xmlns:p14="http://schemas.microsoft.com/office/powerpoint/2010/main" val="2252240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B42D7-5CFB-DB87-AB03-E08020BA4E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214392-2CBE-240E-4CC0-E07E74086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9EB4B3-44D4-5319-76C9-876C6514C465}"/>
              </a:ext>
            </a:extLst>
          </p:cNvPr>
          <p:cNvSpPr>
            <a:spLocks noGrp="1"/>
          </p:cNvSpPr>
          <p:nvPr>
            <p:ph type="body" idx="1"/>
          </p:nvPr>
        </p:nvSpPr>
        <p:spPr/>
        <p:txBody>
          <a:bodyPr/>
          <a:lstStyle/>
          <a:p>
            <a:r>
              <a:rPr lang="en-US" dirty="0"/>
              <a:t>After the raw table was created in </a:t>
            </a:r>
            <a:r>
              <a:rPr lang="en-US" dirty="0" err="1"/>
              <a:t>BigQuery</a:t>
            </a:r>
            <a:r>
              <a:rPr lang="en-US" dirty="0"/>
              <a:t>, I moved on to the next step: </a:t>
            </a:r>
            <a:r>
              <a:rPr lang="en-US" b="1" dirty="0"/>
              <a:t>starting with DBT</a:t>
            </a:r>
            <a:r>
              <a:rPr lang="en-US" dirty="0"/>
              <a:t>. DBT is what I’ll use to transform the data into a format suitable for analysis. </a:t>
            </a:r>
            <a:r>
              <a:rPr lang="en-CN" dirty="0"/>
              <a:t>First</a:t>
            </a:r>
            <a:r>
              <a:rPr lang="zh-CN" altLang="en-US" dirty="0"/>
              <a:t> </a:t>
            </a:r>
            <a:r>
              <a:rPr lang="en-US" altLang="zh-CN" dirty="0"/>
              <a:t>I decided on the data model. I used a star schema to model the data</a:t>
            </a:r>
            <a:endParaRPr lang="en-US" dirty="0"/>
          </a:p>
        </p:txBody>
      </p:sp>
      <p:sp>
        <p:nvSpPr>
          <p:cNvPr id="4" name="Slide Number Placeholder 3">
            <a:extLst>
              <a:ext uri="{FF2B5EF4-FFF2-40B4-BE49-F238E27FC236}">
                <a16:creationId xmlns:a16="http://schemas.microsoft.com/office/drawing/2014/main" id="{8481CB93-6153-E285-C96C-F948E9466798}"/>
              </a:ext>
            </a:extLst>
          </p:cNvPr>
          <p:cNvSpPr>
            <a:spLocks noGrp="1"/>
          </p:cNvSpPr>
          <p:nvPr>
            <p:ph type="sldNum" sz="quarter" idx="5"/>
          </p:nvPr>
        </p:nvSpPr>
        <p:spPr/>
        <p:txBody>
          <a:bodyPr/>
          <a:lstStyle/>
          <a:p>
            <a:fld id="{E0C2B9BC-8582-7743-89E6-46A127A506FC}" type="slidenum">
              <a:rPr lang="en-CN" smtClean="0"/>
              <a:t>30</a:t>
            </a:fld>
            <a:endParaRPr lang="en-CN"/>
          </a:p>
        </p:txBody>
      </p:sp>
    </p:spTree>
    <p:extLst>
      <p:ext uri="{BB962C8B-B14F-4D97-AF65-F5344CB8AC3E}">
        <p14:creationId xmlns:p14="http://schemas.microsoft.com/office/powerpoint/2010/main" val="112824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designing the star schema, I started building the </a:t>
            </a:r>
            <a:r>
              <a:rPr lang="en-US" b="1" dirty="0"/>
              <a:t>models layer by layer</a:t>
            </a:r>
            <a:r>
              <a:rPr lang="en-US" dirty="0"/>
              <a:t>.</a:t>
            </a:r>
          </a:p>
          <a:p>
            <a:pPr>
              <a:buFont typeface="Arial" panose="020B0604020202020204" pitchFamily="34" charset="0"/>
              <a:buChar char="•"/>
            </a:pPr>
            <a:r>
              <a:rPr lang="en-US" b="1" dirty="0"/>
              <a:t>Bronze Layer</a:t>
            </a:r>
            <a:r>
              <a:rPr lang="en-US" dirty="0"/>
              <a:t>: This is where I keep the raw, unprocessed data. In this layer, I renamed some columns and added basic logging information. The data is incremental here, with each comic having a unique </a:t>
            </a:r>
            <a:r>
              <a:rPr lang="en-US" dirty="0" err="1"/>
              <a:t>comic_id</a:t>
            </a:r>
            <a:r>
              <a:rPr lang="en-US" dirty="0"/>
              <a:t>.</a:t>
            </a:r>
          </a:p>
          <a:p>
            <a:pPr>
              <a:buFont typeface="Arial" panose="020B0604020202020204" pitchFamily="34" charset="0"/>
              <a:buChar char="•"/>
            </a:pPr>
            <a:r>
              <a:rPr lang="en-US" b="1" dirty="0"/>
              <a:t>Silver Layer</a:t>
            </a:r>
            <a:r>
              <a:rPr lang="en-US" dirty="0"/>
              <a:t>: Here, I created the </a:t>
            </a:r>
            <a:r>
              <a:rPr lang="en-US" b="1" dirty="0"/>
              <a:t>comic dimension</a:t>
            </a:r>
            <a:r>
              <a:rPr lang="en-US" dirty="0"/>
              <a:t> and </a:t>
            </a:r>
            <a:r>
              <a:rPr lang="en-US" b="1" dirty="0"/>
              <a:t>comic fact</a:t>
            </a:r>
            <a:r>
              <a:rPr lang="en-US" dirty="0"/>
              <a:t> tables. For the dimension table, I selected all the descriptive columns from the bronze layer’s comic data. The fact table, on the other hand, calculates key metrics like cost, views, and reviews according to the requirements. I also joined this with the </a:t>
            </a:r>
            <a:r>
              <a:rPr lang="en-US" b="1" dirty="0"/>
              <a:t>date dimension</a:t>
            </a:r>
            <a:r>
              <a:rPr lang="en-US" dirty="0"/>
              <a:t> table to get a more structured view of the data.</a:t>
            </a:r>
          </a:p>
          <a:p>
            <a:pPr>
              <a:buFont typeface="Arial" panose="020B0604020202020204" pitchFamily="34" charset="0"/>
              <a:buChar char="•"/>
            </a:pPr>
            <a:r>
              <a:rPr lang="en-US" b="1" dirty="0"/>
              <a:t>Gold Layer</a:t>
            </a:r>
            <a:r>
              <a:rPr lang="en-US" dirty="0"/>
              <a:t>: In this layer, I created an incremental table with all extended date information from 2006 to the current day. The aggregated fact tables are materialized as views for quicker analysis and better performance.</a:t>
            </a:r>
            <a:br>
              <a:rPr lang="en-US" dirty="0"/>
            </a:br>
            <a:br>
              <a:rPr lang="en-US" dirty="0"/>
            </a:br>
            <a:r>
              <a:rPr lang="en-US" dirty="0"/>
              <a:t>Each of these layers is designed as an </a:t>
            </a:r>
            <a:r>
              <a:rPr lang="en-US" b="1" dirty="0"/>
              <a:t>incremental table</a:t>
            </a:r>
            <a:r>
              <a:rPr lang="en-US" dirty="0"/>
              <a:t> to ensure that only new or changed data is processed, rather than reloading the entire dataset every time. This approach helps improve efficiency and saves processing time, especially as the dataset grows.</a:t>
            </a:r>
            <a:br>
              <a:rPr lang="en-US" dirty="0"/>
            </a:br>
            <a:r>
              <a:rPr lang="en-US" dirty="0"/>
              <a:t>In each of these layers, I’ve also added an </a:t>
            </a:r>
            <a:r>
              <a:rPr lang="en-US" b="1" dirty="0"/>
              <a:t>extra timestamp</a:t>
            </a:r>
            <a:r>
              <a:rPr lang="en-US" dirty="0"/>
              <a:t> to track when the data was loaded, ensuring that I can keep track of when new data arrives and when it was processed</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31</a:t>
            </a:fld>
            <a:endParaRPr lang="en-CN"/>
          </a:p>
        </p:txBody>
      </p:sp>
    </p:spTree>
    <p:extLst>
      <p:ext uri="{BB962C8B-B14F-4D97-AF65-F5344CB8AC3E}">
        <p14:creationId xmlns:p14="http://schemas.microsoft.com/office/powerpoint/2010/main" val="7141466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t>
            </a:r>
            <a:r>
              <a:rPr lang="en-US" b="1" dirty="0"/>
              <a:t>bronze layer</a:t>
            </a:r>
            <a:r>
              <a:rPr lang="en-US" dirty="0"/>
              <a:t>, I added a </a:t>
            </a:r>
            <a:r>
              <a:rPr lang="en-US" b="1" dirty="0"/>
              <a:t>freshness check</a:t>
            </a:r>
            <a:r>
              <a:rPr lang="en-US" dirty="0"/>
              <a:t> for the </a:t>
            </a:r>
            <a:r>
              <a:rPr lang="en-US" dirty="0" err="1"/>
              <a:t>xkcd_comics</a:t>
            </a:r>
            <a:r>
              <a:rPr lang="en-US" dirty="0"/>
              <a:t> table. This helps ensure that the data is up-to-date. I used the </a:t>
            </a:r>
            <a:r>
              <a:rPr lang="en-US" dirty="0" err="1"/>
              <a:t>created_at</a:t>
            </a:r>
            <a:r>
              <a:rPr lang="en-US" dirty="0"/>
              <a:t> field to track when the data was last loaded.</a:t>
            </a:r>
          </a:p>
          <a:p>
            <a:r>
              <a:rPr lang="en-US" dirty="0"/>
              <a:t>The freshness check is set up as :</a:t>
            </a:r>
          </a:p>
          <a:p>
            <a:pPr>
              <a:buFont typeface="Arial" panose="020B0604020202020204" pitchFamily="34" charset="0"/>
              <a:buChar char="•"/>
            </a:pPr>
            <a:r>
              <a:rPr lang="en-US" dirty="0"/>
              <a:t>If the data is older than </a:t>
            </a:r>
            <a:r>
              <a:rPr lang="en-US" b="1" dirty="0"/>
              <a:t>5 days</a:t>
            </a:r>
            <a:r>
              <a:rPr lang="en-US" dirty="0"/>
              <a:t>, it will issue a </a:t>
            </a:r>
            <a:r>
              <a:rPr lang="en-US" b="1" dirty="0"/>
              <a:t>warning</a:t>
            </a:r>
            <a:r>
              <a:rPr lang="en-US" dirty="0"/>
              <a:t>.</a:t>
            </a:r>
          </a:p>
          <a:p>
            <a:pPr>
              <a:buFont typeface="Arial" panose="020B0604020202020204" pitchFamily="34" charset="0"/>
              <a:buChar char="•"/>
            </a:pPr>
            <a:r>
              <a:rPr lang="en-US" dirty="0"/>
              <a:t>If the data is older than </a:t>
            </a:r>
            <a:r>
              <a:rPr lang="en-US" b="1" dirty="0"/>
              <a:t>10 days</a:t>
            </a:r>
            <a:r>
              <a:rPr lang="en-US" dirty="0"/>
              <a:t>, it will trigger an </a:t>
            </a:r>
            <a:r>
              <a:rPr lang="en-US" b="1" dirty="0"/>
              <a:t>error</a:t>
            </a:r>
            <a:r>
              <a:rPr lang="en-US" dirty="0"/>
              <a:t>.</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32</a:t>
            </a:fld>
            <a:endParaRPr lang="en-CN"/>
          </a:p>
        </p:txBody>
      </p:sp>
    </p:spTree>
    <p:extLst>
      <p:ext uri="{BB962C8B-B14F-4D97-AF65-F5344CB8AC3E}">
        <p14:creationId xmlns:p14="http://schemas.microsoft.com/office/powerpoint/2010/main" val="2434988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ensure data quality, I added some built-in </a:t>
            </a:r>
            <a:r>
              <a:rPr lang="en-US" b="1" dirty="0"/>
              <a:t>generic tests</a:t>
            </a:r>
            <a:r>
              <a:rPr lang="en-US" dirty="0"/>
              <a:t> to my DBT models in the schema </a:t>
            </a:r>
            <a:r>
              <a:rPr lang="en-US" dirty="0" err="1"/>
              <a:t>yaml</a:t>
            </a:r>
            <a:r>
              <a:rPr lang="en-US" dirty="0"/>
              <a:t> file . These tests check for </a:t>
            </a:r>
            <a:r>
              <a:rPr lang="en-US" b="1" dirty="0"/>
              <a:t>uniqueness</a:t>
            </a:r>
            <a:r>
              <a:rPr lang="en-US" dirty="0"/>
              <a:t> and </a:t>
            </a:r>
            <a:r>
              <a:rPr lang="en-US" b="1" dirty="0"/>
              <a:t>null values</a:t>
            </a:r>
            <a:r>
              <a:rPr lang="en-US" dirty="0"/>
              <a:t>, which are key to maintaining data integrity across the pipeline.</a:t>
            </a:r>
          </a:p>
          <a:p>
            <a:pPr>
              <a:buFont typeface="Arial" panose="020B0604020202020204" pitchFamily="34" charset="0"/>
              <a:buChar char="•"/>
            </a:pPr>
            <a:r>
              <a:rPr lang="en-US" dirty="0"/>
              <a:t>In the </a:t>
            </a:r>
            <a:r>
              <a:rPr lang="en-US" b="1" dirty="0" err="1"/>
              <a:t>bronze_comics</a:t>
            </a:r>
            <a:r>
              <a:rPr lang="en-US" dirty="0"/>
              <a:t> table, I tested:</a:t>
            </a:r>
          </a:p>
          <a:p>
            <a:pPr marL="742950" lvl="1" indent="-285750">
              <a:buFont typeface="Arial" panose="020B0604020202020204" pitchFamily="34" charset="0"/>
              <a:buChar char="•"/>
            </a:pPr>
            <a:r>
              <a:rPr lang="en-US" dirty="0" err="1"/>
              <a:t>comic_id</a:t>
            </a:r>
            <a:r>
              <a:rPr lang="en-US" dirty="0"/>
              <a:t>: Ensured it’s both </a:t>
            </a:r>
            <a:r>
              <a:rPr lang="en-US" b="1" dirty="0"/>
              <a:t>unique</a:t>
            </a:r>
            <a:r>
              <a:rPr lang="en-US" dirty="0"/>
              <a:t> and </a:t>
            </a:r>
            <a:r>
              <a:rPr lang="en-US" b="1" dirty="0" err="1"/>
              <a:t>not_null</a:t>
            </a:r>
            <a:r>
              <a:rPr lang="en-US" dirty="0"/>
              <a:t>.</a:t>
            </a:r>
          </a:p>
          <a:p>
            <a:pPr>
              <a:buFont typeface="Arial" panose="020B0604020202020204" pitchFamily="34" charset="0"/>
              <a:buChar char="•"/>
            </a:pPr>
            <a:r>
              <a:rPr lang="en-US" dirty="0"/>
              <a:t>In the </a:t>
            </a:r>
            <a:r>
              <a:rPr lang="en-US" b="1" dirty="0" err="1"/>
              <a:t>silver_comics_fct</a:t>
            </a:r>
            <a:r>
              <a:rPr lang="en-US" dirty="0"/>
              <a:t> table, I tested:</a:t>
            </a:r>
          </a:p>
          <a:p>
            <a:pPr marL="742950" lvl="1" indent="-285750">
              <a:buFont typeface="Arial" panose="020B0604020202020204" pitchFamily="34" charset="0"/>
              <a:buChar char="•"/>
            </a:pPr>
            <a:r>
              <a:rPr lang="en-US" dirty="0" err="1"/>
              <a:t>comic_id</a:t>
            </a:r>
            <a:r>
              <a:rPr lang="en-US" dirty="0"/>
              <a:t>: Ensured it’s </a:t>
            </a:r>
            <a:r>
              <a:rPr lang="en-US" b="1" dirty="0"/>
              <a:t>unique</a:t>
            </a:r>
            <a:r>
              <a:rPr lang="en-US" dirty="0"/>
              <a:t> and </a:t>
            </a:r>
            <a:r>
              <a:rPr lang="en-US" b="1" dirty="0" err="1"/>
              <a:t>not_null</a:t>
            </a:r>
            <a:r>
              <a:rPr lang="en-US" dirty="0"/>
              <a:t>.</a:t>
            </a:r>
          </a:p>
          <a:p>
            <a:pPr marL="742950" lvl="1" indent="-285750">
              <a:buFont typeface="Arial" panose="020B0604020202020204" pitchFamily="34" charset="0"/>
              <a:buChar char="•"/>
            </a:pPr>
            <a:r>
              <a:rPr lang="en-US" dirty="0" err="1"/>
              <a:t>date_id</a:t>
            </a:r>
            <a:r>
              <a:rPr lang="en-US" dirty="0"/>
              <a:t>: Ensured it’s </a:t>
            </a:r>
            <a:r>
              <a:rPr lang="en-US" b="1" dirty="0" err="1"/>
              <a:t>not_null</a:t>
            </a:r>
            <a:r>
              <a:rPr lang="en-US" dirty="0"/>
              <a:t>.</a:t>
            </a:r>
          </a:p>
          <a:p>
            <a:pPr marL="742950" lvl="1" indent="-285750">
              <a:buFont typeface="Arial" panose="020B0604020202020204" pitchFamily="34" charset="0"/>
              <a:buChar char="•"/>
            </a:pPr>
            <a:r>
              <a:rPr lang="en-US" dirty="0"/>
              <a:t>cost, views, reviews: Ensured these columns are all </a:t>
            </a:r>
            <a:r>
              <a:rPr lang="en-US" b="1" dirty="0" err="1"/>
              <a:t>not_null</a:t>
            </a:r>
            <a:r>
              <a:rPr lang="en-US" dirty="0"/>
              <a:t>.</a:t>
            </a:r>
          </a:p>
          <a:p>
            <a:pPr>
              <a:buFont typeface="Arial" panose="020B0604020202020204" pitchFamily="34" charset="0"/>
              <a:buChar char="•"/>
            </a:pPr>
            <a:r>
              <a:rPr lang="en-US" dirty="0"/>
              <a:t>In the </a:t>
            </a:r>
            <a:r>
              <a:rPr lang="en-US" b="1" dirty="0" err="1"/>
              <a:t>silver_comics_dim</a:t>
            </a:r>
            <a:r>
              <a:rPr lang="en-US" dirty="0"/>
              <a:t> table, I tested:</a:t>
            </a:r>
          </a:p>
          <a:p>
            <a:pPr marL="742950" lvl="1" indent="-285750">
              <a:buFont typeface="Arial" panose="020B0604020202020204" pitchFamily="34" charset="0"/>
              <a:buChar char="•"/>
            </a:pPr>
            <a:r>
              <a:rPr lang="en-US" dirty="0" err="1"/>
              <a:t>comic_id</a:t>
            </a:r>
            <a:r>
              <a:rPr lang="en-US" dirty="0"/>
              <a:t>: Ensured it’s </a:t>
            </a:r>
            <a:r>
              <a:rPr lang="en-US" b="1" dirty="0"/>
              <a:t>unique</a:t>
            </a:r>
            <a:r>
              <a:rPr lang="en-US" dirty="0"/>
              <a:t> and </a:t>
            </a:r>
            <a:r>
              <a:rPr lang="en-US" b="1" dirty="0" err="1"/>
              <a:t>not_null</a:t>
            </a:r>
            <a:r>
              <a:rPr lang="en-US" dirty="0"/>
              <a:t>.</a:t>
            </a:r>
          </a:p>
          <a:p>
            <a:pPr>
              <a:buFont typeface="Arial" panose="020B0604020202020204" pitchFamily="34" charset="0"/>
              <a:buChar char="•"/>
            </a:pPr>
            <a:r>
              <a:rPr lang="en-US" dirty="0"/>
              <a:t>In the </a:t>
            </a:r>
            <a:r>
              <a:rPr lang="en-US" b="1" dirty="0" err="1"/>
              <a:t>silver_date_dim</a:t>
            </a:r>
            <a:r>
              <a:rPr lang="en-US" dirty="0"/>
              <a:t> table, I tested:</a:t>
            </a:r>
          </a:p>
          <a:p>
            <a:pPr marL="742950" lvl="1" indent="-285750">
              <a:buFont typeface="Arial" panose="020B0604020202020204" pitchFamily="34" charset="0"/>
              <a:buChar char="•"/>
            </a:pPr>
            <a:r>
              <a:rPr lang="en-US" dirty="0" err="1"/>
              <a:t>date_id</a:t>
            </a:r>
            <a:r>
              <a:rPr lang="en-US" dirty="0"/>
              <a:t>: Ensured it’s </a:t>
            </a:r>
            <a:r>
              <a:rPr lang="en-US" b="1" dirty="0"/>
              <a:t>unique</a:t>
            </a:r>
            <a:r>
              <a:rPr lang="en-US" dirty="0"/>
              <a:t> and </a:t>
            </a:r>
            <a:r>
              <a:rPr lang="en-US" b="1" dirty="0" err="1"/>
              <a:t>not_null</a:t>
            </a:r>
            <a:r>
              <a:rPr lang="en-US" dirty="0"/>
              <a:t>.</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36</a:t>
            </a:fld>
            <a:endParaRPr lang="en-CN"/>
          </a:p>
        </p:txBody>
      </p:sp>
    </p:spTree>
    <p:extLst>
      <p:ext uri="{BB962C8B-B14F-4D97-AF65-F5344CB8AC3E}">
        <p14:creationId xmlns:p14="http://schemas.microsoft.com/office/powerpoint/2010/main" val="592472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going through the case study and requirements, I came up with this general pipeline architecture. I decided to use </a:t>
            </a:r>
            <a:r>
              <a:rPr lang="en-US" b="1" dirty="0"/>
              <a:t>Apache Airflow</a:t>
            </a:r>
            <a:r>
              <a:rPr lang="en-US" dirty="0"/>
              <a:t>, </a:t>
            </a:r>
            <a:r>
              <a:rPr lang="en-US" b="1" dirty="0" err="1"/>
              <a:t>dbt</a:t>
            </a:r>
            <a:r>
              <a:rPr lang="en-US" dirty="0"/>
              <a:t>, and </a:t>
            </a:r>
            <a:r>
              <a:rPr lang="en-US" b="1" dirty="0"/>
              <a:t>Google </a:t>
            </a:r>
            <a:r>
              <a:rPr lang="en-US" b="1" dirty="0" err="1"/>
              <a:t>BigQuery</a:t>
            </a:r>
            <a:r>
              <a:rPr lang="en-US" dirty="0"/>
              <a:t> as the core tools. Honestly, I never used these tools before. In Unilever, we use Azure data factory, </a:t>
            </a:r>
            <a:r>
              <a:rPr lang="en-US" dirty="0" err="1"/>
              <a:t>databricks</a:t>
            </a:r>
            <a:r>
              <a:rPr lang="en-US" dirty="0"/>
              <a:t>, and azure cloud. But when I saw the opportunity to work on this, I thought, 'Why not challenge myself?' I love learning new technologies, and this seemed like the perfect chance to dive into a stack that’s both powerful and widely used. Besides, to make my life a bit easier and to avoid the possible charge from google, I decided to run the pipeline locally using docker, instead of deploying and running it on the google cloud.</a:t>
            </a:r>
          </a:p>
          <a:p>
            <a:endParaRPr lang="en-US" dirty="0"/>
          </a:p>
          <a:p>
            <a:r>
              <a:rPr lang="en-US" dirty="0"/>
              <a:t>Just to briefly go through the pipeline, the data starts from the </a:t>
            </a:r>
            <a:r>
              <a:rPr lang="en-US" dirty="0" err="1"/>
              <a:t>xkcd</a:t>
            </a:r>
            <a:r>
              <a:rPr lang="en-US" dirty="0"/>
              <a:t> </a:t>
            </a:r>
            <a:r>
              <a:rPr lang="en-US" b="1" dirty="0"/>
              <a:t>API</a:t>
            </a:r>
            <a:r>
              <a:rPr lang="en-US" dirty="0"/>
              <a:t>—this is the raw data source, the raw data will be loaded and stored in a </a:t>
            </a:r>
            <a:r>
              <a:rPr lang="en-US" b="1" dirty="0"/>
              <a:t>Landing Zone</a:t>
            </a:r>
            <a:r>
              <a:rPr lang="en-US" dirty="0"/>
              <a:t> on Google Cloud Storage. This acts as a temporary holding area where the data is safe and ready to be processed. The raw data will be ingested into </a:t>
            </a:r>
            <a:r>
              <a:rPr lang="en-US" dirty="0" err="1"/>
              <a:t>bigquery</a:t>
            </a:r>
            <a:r>
              <a:rPr lang="en-US" dirty="0"/>
              <a:t> as a data warehouse, and </a:t>
            </a:r>
            <a:r>
              <a:rPr lang="en-US" dirty="0" err="1"/>
              <a:t>dbt</a:t>
            </a:r>
            <a:r>
              <a:rPr lang="en-US" dirty="0"/>
              <a:t> will be used in the process. I decided on the medallion warehouse structure:  </a:t>
            </a:r>
            <a:r>
              <a:rPr lang="en-US" b="1" dirty="0"/>
              <a:t>Bronze </a:t>
            </a:r>
            <a:r>
              <a:rPr lang="en-US" b="0" dirty="0"/>
              <a:t>for the raw</a:t>
            </a:r>
            <a:r>
              <a:rPr lang="en-US" dirty="0"/>
              <a:t>, unprocessed data. </a:t>
            </a:r>
            <a:r>
              <a:rPr lang="en-US" b="1" dirty="0"/>
              <a:t>Silver for </a:t>
            </a:r>
            <a:r>
              <a:rPr lang="en-US" dirty="0"/>
              <a:t>Cleaned, enriched, and structured data. </a:t>
            </a:r>
            <a:r>
              <a:rPr lang="en-US" b="1" dirty="0"/>
              <a:t>Gold for</a:t>
            </a:r>
            <a:r>
              <a:rPr lang="en-US" dirty="0"/>
              <a:t> Fully polished data, ready for analytics. </a:t>
            </a:r>
            <a:r>
              <a:rPr lang="en-US" b="1" dirty="0"/>
              <a:t>Apache Airflow</a:t>
            </a:r>
            <a:r>
              <a:rPr lang="en-US" dirty="0"/>
              <a:t> will be used to orchestrate the whole pipeline</a:t>
            </a:r>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2</a:t>
            </a:fld>
            <a:endParaRPr lang="en-CN"/>
          </a:p>
        </p:txBody>
      </p:sp>
    </p:spTree>
    <p:extLst>
      <p:ext uri="{BB962C8B-B14F-4D97-AF65-F5344CB8AC3E}">
        <p14:creationId xmlns:p14="http://schemas.microsoft.com/office/powerpoint/2010/main" val="2458180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improve data quality checks, I used </a:t>
            </a:r>
            <a:r>
              <a:rPr lang="en-US" b="1" dirty="0"/>
              <a:t>DBT macros</a:t>
            </a:r>
            <a:r>
              <a:rPr lang="en-US" dirty="0"/>
              <a:t> to define a custom test for </a:t>
            </a:r>
            <a:r>
              <a:rPr lang="en-US" b="1" dirty="0"/>
              <a:t>missing records</a:t>
            </a:r>
            <a:r>
              <a:rPr lang="en-US" dirty="0"/>
              <a:t> between two tables.</a:t>
            </a:r>
          </a:p>
          <a:p>
            <a:r>
              <a:rPr lang="en-US" dirty="0"/>
              <a:t>The macro, called </a:t>
            </a:r>
            <a:r>
              <a:rPr lang="en-US" dirty="0" err="1"/>
              <a:t>missing_records_check</a:t>
            </a:r>
            <a:r>
              <a:rPr lang="en-US" dirty="0"/>
              <a:t>, is designed to compare records between a </a:t>
            </a:r>
            <a:r>
              <a:rPr lang="en-US" b="1" dirty="0"/>
              <a:t>target table</a:t>
            </a:r>
            <a:r>
              <a:rPr lang="en-US" dirty="0"/>
              <a:t> and a </a:t>
            </a:r>
            <a:r>
              <a:rPr lang="en-US" b="1" dirty="0"/>
              <a:t>source table</a:t>
            </a:r>
            <a:r>
              <a:rPr lang="en-US" dirty="0"/>
              <a:t>. Specifically, it checks whether there are any records in the target table that are missing in the source table based on a common column.</a:t>
            </a:r>
          </a:p>
          <a:p>
            <a:r>
              <a:rPr lang="en-US" dirty="0"/>
              <a:t>For example, I applied this macro to check for missing </a:t>
            </a:r>
            <a:r>
              <a:rPr lang="en-US" dirty="0" err="1"/>
              <a:t>comic_id</a:t>
            </a:r>
            <a:r>
              <a:rPr lang="en-US" dirty="0"/>
              <a:t> records in the </a:t>
            </a:r>
            <a:r>
              <a:rPr lang="en-US" dirty="0" err="1"/>
              <a:t>silver_comics_fct</a:t>
            </a:r>
            <a:r>
              <a:rPr lang="en-US" dirty="0"/>
              <a:t> table compared to the </a:t>
            </a:r>
            <a:r>
              <a:rPr lang="en-US" dirty="0" err="1"/>
              <a:t>bronze_comics</a:t>
            </a:r>
            <a:r>
              <a:rPr lang="en-US" dirty="0"/>
              <a:t> table. The query returns the count of missing records, and if any are found, the test fails.</a:t>
            </a:r>
            <a:br>
              <a:rPr lang="en-US" dirty="0"/>
            </a:br>
            <a:r>
              <a:rPr lang="en-US" dirty="0"/>
              <a:t>This custom test ensures that the data is consistent between the different layers of the pipeline.</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37</a:t>
            </a:fld>
            <a:endParaRPr lang="en-CN"/>
          </a:p>
        </p:txBody>
      </p:sp>
    </p:spTree>
    <p:extLst>
      <p:ext uri="{BB962C8B-B14F-4D97-AF65-F5344CB8AC3E}">
        <p14:creationId xmlns:p14="http://schemas.microsoft.com/office/powerpoint/2010/main" val="790383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DBT wasn't as challenging for me as Airflow, because I was already familiar with SQL. However, I still learned a lot during this project, including the </a:t>
            </a:r>
            <a:r>
              <a:rPr lang="en-US" b="1" dirty="0"/>
              <a:t>basic structure</a:t>
            </a:r>
            <a:r>
              <a:rPr lang="en-US" dirty="0"/>
              <a:t> of DBT models, how to use </a:t>
            </a:r>
            <a:r>
              <a:rPr lang="en-US" b="1" dirty="0"/>
              <a:t>macros</a:t>
            </a:r>
            <a:r>
              <a:rPr lang="en-US" dirty="0"/>
              <a:t> for reusable code, and the </a:t>
            </a:r>
            <a:r>
              <a:rPr lang="en-US" b="1" dirty="0"/>
              <a:t>importance of data quality</a:t>
            </a:r>
            <a:r>
              <a:rPr lang="en-US" dirty="0"/>
              <a:t> and </a:t>
            </a:r>
            <a:r>
              <a:rPr lang="en-US" b="1" dirty="0"/>
              <a:t>testing</a:t>
            </a:r>
            <a:r>
              <a:rPr lang="en-US" dirty="0"/>
              <a:t>—which I had never really focused on before.</a:t>
            </a:r>
          </a:p>
          <a:p>
            <a:r>
              <a:rPr lang="en-US" dirty="0"/>
              <a:t>It's been a great opportunity to not just solidify what I knew but to really dive into things like testing and ensuring that the data remains clean and accurate throughout the pipeline."</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39</a:t>
            </a:fld>
            <a:endParaRPr lang="en-CN"/>
          </a:p>
        </p:txBody>
      </p:sp>
    </p:spTree>
    <p:extLst>
      <p:ext uri="{BB962C8B-B14F-4D97-AF65-F5344CB8AC3E}">
        <p14:creationId xmlns:p14="http://schemas.microsoft.com/office/powerpoint/2010/main" val="345097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when it came to orchestrating the workflow, I set up the dependencies among the three DAGs to ensure a smooth, automated process:</a:t>
            </a:r>
          </a:p>
          <a:p>
            <a:pPr>
              <a:buFont typeface="+mj-lt"/>
              <a:buAutoNum type="arabicPeriod"/>
            </a:pPr>
            <a:r>
              <a:rPr lang="en-US" b="1" dirty="0"/>
              <a:t>Ingestion DAG</a:t>
            </a:r>
            <a:r>
              <a:rPr lang="en-US" dirty="0"/>
              <a:t>: The first DAG is responsible for extracting the data from the API and uploading it to Google Cloud Storage (GCS). It must run first because the raw data needs to be available for the next steps.</a:t>
            </a:r>
          </a:p>
          <a:p>
            <a:pPr>
              <a:buFont typeface="+mj-lt"/>
              <a:buAutoNum type="arabicPeriod"/>
            </a:pPr>
            <a:r>
              <a:rPr lang="en-US" b="1" dirty="0"/>
              <a:t>Transformation DAG</a:t>
            </a:r>
            <a:r>
              <a:rPr lang="en-US" dirty="0"/>
              <a:t>: Once the ingestion DAG successfully finishes, this DAG kicks in. It moves the files from the landing zone to </a:t>
            </a:r>
            <a:r>
              <a:rPr lang="en-US" dirty="0" err="1"/>
              <a:t>BigQuery</a:t>
            </a:r>
            <a:r>
              <a:rPr lang="en-US" dirty="0"/>
              <a:t> and starts transforming the data for analysis.</a:t>
            </a:r>
          </a:p>
          <a:p>
            <a:pPr>
              <a:buFont typeface="+mj-lt"/>
              <a:buAutoNum type="arabicPeriod"/>
            </a:pPr>
            <a:r>
              <a:rPr lang="en-US" b="1" dirty="0"/>
              <a:t>DBT DAG</a:t>
            </a:r>
            <a:r>
              <a:rPr lang="en-US" dirty="0"/>
              <a:t>: The third DAG handles the execution of DBT models. It relies on the previous DAGs to have loaded the data into </a:t>
            </a:r>
            <a:r>
              <a:rPr lang="en-US" dirty="0" err="1"/>
              <a:t>BigQuery</a:t>
            </a:r>
            <a:r>
              <a:rPr lang="en-US" dirty="0"/>
              <a:t>, so that DBT can perform the transformations and ensure everything is structured and clean for downstream analysis.</a:t>
            </a:r>
          </a:p>
          <a:p>
            <a:r>
              <a:rPr lang="en-US" dirty="0"/>
              <a:t>By linking the DAGs together, I made sure each step in the pipeline only starts once the previous one completes, creating a clear flow of data from extraction to transformation to final modeling."</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40</a:t>
            </a:fld>
            <a:endParaRPr lang="en-CN"/>
          </a:p>
        </p:txBody>
      </p:sp>
    </p:spTree>
    <p:extLst>
      <p:ext uri="{BB962C8B-B14F-4D97-AF65-F5344CB8AC3E}">
        <p14:creationId xmlns:p14="http://schemas.microsoft.com/office/powerpoint/2010/main" val="3154061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41</a:t>
            </a:fld>
            <a:endParaRPr lang="en-CN"/>
          </a:p>
        </p:txBody>
      </p:sp>
    </p:spTree>
    <p:extLst>
      <p:ext uri="{BB962C8B-B14F-4D97-AF65-F5344CB8AC3E}">
        <p14:creationId xmlns:p14="http://schemas.microsoft.com/office/powerpoint/2010/main" val="372111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100B3-E6B8-25F2-54A9-4DC1BF8B2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7693A-5195-949F-5EF9-F5D6208DD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E429F2-E3E4-8227-2BCC-B5202773DCCB}"/>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54854844-1E8F-A5BF-6AA0-19BA605A10A1}"/>
              </a:ext>
            </a:extLst>
          </p:cNvPr>
          <p:cNvSpPr>
            <a:spLocks noGrp="1"/>
          </p:cNvSpPr>
          <p:nvPr>
            <p:ph type="sldNum" sz="quarter" idx="5"/>
          </p:nvPr>
        </p:nvSpPr>
        <p:spPr/>
        <p:txBody>
          <a:bodyPr/>
          <a:lstStyle/>
          <a:p>
            <a:fld id="{E0C2B9BC-8582-7743-89E6-46A127A506FC}" type="slidenum">
              <a:rPr lang="en-CN" smtClean="0"/>
              <a:t>42</a:t>
            </a:fld>
            <a:endParaRPr lang="en-CN"/>
          </a:p>
        </p:txBody>
      </p:sp>
    </p:spTree>
    <p:extLst>
      <p:ext uri="{BB962C8B-B14F-4D97-AF65-F5344CB8AC3E}">
        <p14:creationId xmlns:p14="http://schemas.microsoft.com/office/powerpoint/2010/main" val="646547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657b894f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657b894fd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spent </a:t>
            </a:r>
            <a:r>
              <a:rPr lang="en-US" b="1" dirty="0"/>
              <a:t>two days diving into courses on Udemy and YouTube</a:t>
            </a:r>
            <a:r>
              <a:rPr lang="en-US" dirty="0"/>
              <a:t> about </a:t>
            </a:r>
            <a:r>
              <a:rPr lang="en-US" b="1" dirty="0"/>
              <a:t>Airflow</a:t>
            </a:r>
            <a:r>
              <a:rPr lang="en-US" dirty="0"/>
              <a:t> and </a:t>
            </a:r>
            <a:r>
              <a:rPr lang="en-US" b="1" dirty="0" err="1"/>
              <a:t>dbt</a:t>
            </a:r>
            <a:r>
              <a:rPr lang="en-US" dirty="0"/>
              <a:t>. By the end, I had a basic understanding of how they work. With that foundation, I decided it was time to stop overthinking and take action. I started with the </a:t>
            </a:r>
            <a:r>
              <a:rPr lang="en-US" b="1" dirty="0"/>
              <a:t>first data ingestion step</a:t>
            </a:r>
            <a:r>
              <a:rPr lang="en-US" dirty="0"/>
              <a:t> and focused on creating the </a:t>
            </a:r>
            <a:r>
              <a:rPr lang="en-US" b="1" dirty="0"/>
              <a:t>initial DAG</a:t>
            </a:r>
            <a:r>
              <a:rPr lang="en-US" dirty="0"/>
              <a:t> in Airflow to extract data from the API.</a:t>
            </a:r>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3</a:t>
            </a:fld>
            <a:endParaRPr lang="en-CN"/>
          </a:p>
        </p:txBody>
      </p:sp>
    </p:spTree>
    <p:extLst>
      <p:ext uri="{BB962C8B-B14F-4D97-AF65-F5344CB8AC3E}">
        <p14:creationId xmlns:p14="http://schemas.microsoft.com/office/powerpoint/2010/main" val="4132934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506F2-B5EA-2402-0E1B-097D889B9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A325B-74CB-F89D-5940-3F496C5368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9A7A9-CDDD-FA49-8A5C-7327D39D8594}"/>
              </a:ext>
            </a:extLst>
          </p:cNvPr>
          <p:cNvSpPr>
            <a:spLocks noGrp="1"/>
          </p:cNvSpPr>
          <p:nvPr>
            <p:ph type="body" idx="1"/>
          </p:nvPr>
        </p:nvSpPr>
        <p:spPr/>
        <p:txBody>
          <a:bodyPr/>
          <a:lstStyle/>
          <a:p>
            <a:r>
              <a:rPr lang="en-US" dirty="0"/>
              <a:t>"Before diving into the coding, I took some time to thoroughly review the API to understand how it works and what data it provides. The API offers two main endpoints:</a:t>
            </a:r>
          </a:p>
          <a:p>
            <a:pPr>
              <a:buFont typeface="+mj-lt"/>
              <a:buAutoNum type="arabicPeriod"/>
            </a:pPr>
            <a:r>
              <a:rPr lang="en-US" dirty="0"/>
              <a:t>The </a:t>
            </a:r>
            <a:r>
              <a:rPr lang="en-US" b="1" dirty="0"/>
              <a:t>current comic endpoint</a:t>
            </a:r>
            <a:r>
              <a:rPr lang="en-US" dirty="0"/>
              <a:t> provides data for the latest comic available.</a:t>
            </a:r>
          </a:p>
          <a:p>
            <a:pPr>
              <a:buFont typeface="+mj-lt"/>
              <a:buAutoNum type="arabicPeriod"/>
            </a:pPr>
            <a:r>
              <a:rPr lang="en-US" dirty="0"/>
              <a:t>The </a:t>
            </a:r>
            <a:r>
              <a:rPr lang="en-US" b="1" dirty="0"/>
              <a:t>specific comic endpoint</a:t>
            </a:r>
            <a:r>
              <a:rPr lang="en-US" dirty="0"/>
              <a:t> allows you to fetch data for a specific comic by passing the comic number (e.g., https://</a:t>
            </a:r>
            <a:r>
              <a:rPr lang="en-US" dirty="0" err="1"/>
              <a:t>xkcd.com</a:t>
            </a:r>
            <a:r>
              <a:rPr lang="en-US" dirty="0"/>
              <a:t>/1000/info.0.json for comic number 1000).</a:t>
            </a:r>
            <a:br>
              <a:rPr lang="en-US" dirty="0"/>
            </a:br>
            <a:br>
              <a:rPr lang="en-US" dirty="0"/>
            </a:br>
            <a:br>
              <a:rPr lang="en-US" dirty="0"/>
            </a:br>
            <a:r>
              <a:rPr lang="en-US" dirty="0"/>
              <a:t>Each comic response contains several useful fields.</a:t>
            </a:r>
            <a:br>
              <a:rPr lang="en-US" dirty="0"/>
            </a:br>
            <a:r>
              <a:rPr lang="en-US" dirty="0"/>
              <a:t>field num represents the comic number, which helps identify the latest comic and provides the range for historical comics. it should be a unique identifier for each comic</a:t>
            </a:r>
          </a:p>
        </p:txBody>
      </p:sp>
      <p:sp>
        <p:nvSpPr>
          <p:cNvPr id="4" name="Slide Number Placeholder 3">
            <a:extLst>
              <a:ext uri="{FF2B5EF4-FFF2-40B4-BE49-F238E27FC236}">
                <a16:creationId xmlns:a16="http://schemas.microsoft.com/office/drawing/2014/main" id="{0D7A65DD-043E-8E02-F7B5-7FAECDBE6FB4}"/>
              </a:ext>
            </a:extLst>
          </p:cNvPr>
          <p:cNvSpPr>
            <a:spLocks noGrp="1"/>
          </p:cNvSpPr>
          <p:nvPr>
            <p:ph type="sldNum" sz="quarter" idx="5"/>
          </p:nvPr>
        </p:nvSpPr>
        <p:spPr/>
        <p:txBody>
          <a:bodyPr/>
          <a:lstStyle/>
          <a:p>
            <a:fld id="{E0C2B9BC-8582-7743-89E6-46A127A506FC}" type="slidenum">
              <a:rPr lang="en-CN" smtClean="0"/>
              <a:t>4</a:t>
            </a:fld>
            <a:endParaRPr lang="en-CN"/>
          </a:p>
        </p:txBody>
      </p:sp>
    </p:spTree>
    <p:extLst>
      <p:ext uri="{BB962C8B-B14F-4D97-AF65-F5344CB8AC3E}">
        <p14:creationId xmlns:p14="http://schemas.microsoft.com/office/powerpoint/2010/main" val="1387173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defined two functions. First, I need to find out the latest comic number. To do this, I called the info.0.json endpoint. after getting the latest comic number, I created a loop to collect all available comic data from the </a:t>
            </a:r>
            <a:r>
              <a:rPr lang="en-US" dirty="0" err="1"/>
              <a:t>xkcd</a:t>
            </a:r>
            <a:r>
              <a:rPr lang="en-US" dirty="0"/>
              <a:t> </a:t>
            </a:r>
            <a:r>
              <a:rPr lang="en-US" dirty="0" err="1"/>
              <a:t>api</a:t>
            </a:r>
            <a:r>
              <a:rPr lang="en-US" dirty="0"/>
              <a:t> and returned a pandas </a:t>
            </a:r>
            <a:r>
              <a:rPr lang="en-US" dirty="0" err="1"/>
              <a:t>dataframe</a:t>
            </a:r>
            <a:r>
              <a:rPr lang="en-US" dirty="0"/>
              <a:t>. also I added all logging information to log the progress and any issues </a:t>
            </a:r>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5</a:t>
            </a:fld>
            <a:endParaRPr lang="en-CN"/>
          </a:p>
        </p:txBody>
      </p:sp>
    </p:spTree>
    <p:extLst>
      <p:ext uri="{BB962C8B-B14F-4D97-AF65-F5344CB8AC3E}">
        <p14:creationId xmlns:p14="http://schemas.microsoft.com/office/powerpoint/2010/main" val="2634294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after setting up the API functions, I jumped into Airflow and created my first DAG.</a:t>
            </a:r>
          </a:p>
          <a:p>
            <a:r>
              <a:rPr lang="en-US" dirty="0"/>
              <a:t>For this first DAG, I set up three tasks:</a:t>
            </a:r>
          </a:p>
          <a:p>
            <a:pPr>
              <a:buFont typeface="+mj-lt"/>
              <a:buAutoNum type="arabicPeriod"/>
            </a:pPr>
            <a:r>
              <a:rPr lang="en-US" b="1" dirty="0"/>
              <a:t>Create a GCS bucket</a:t>
            </a:r>
            <a:r>
              <a:rPr lang="en-US" dirty="0"/>
              <a:t> – I used the GCS operator to automatically create a new bucket. That’s where I’ll be storing all the comic data.</a:t>
            </a:r>
          </a:p>
          <a:p>
            <a:pPr>
              <a:buFont typeface="+mj-lt"/>
              <a:buAutoNum type="arabicPeriod"/>
            </a:pPr>
            <a:r>
              <a:rPr lang="en-US" b="1" dirty="0"/>
              <a:t>Fetch the comic data</a:t>
            </a:r>
            <a:r>
              <a:rPr lang="en-US" dirty="0"/>
              <a:t> – I called my API functions here to pull in all the comic data from XKCD. It loops through all the comics and pulls in the details.</a:t>
            </a:r>
          </a:p>
          <a:p>
            <a:pPr>
              <a:buFont typeface="+mj-lt"/>
              <a:buAutoNum type="arabicPeriod"/>
            </a:pPr>
            <a:r>
              <a:rPr lang="en-US" b="1" dirty="0"/>
              <a:t>Upload the data to GCS as CSVs</a:t>
            </a:r>
            <a:r>
              <a:rPr lang="en-US" dirty="0"/>
              <a:t> – Once the data’s fetched, I uploaded it as CSV files to GCS, so it’s all stored in an easy-to-use format for the next steps.</a:t>
            </a:r>
          </a:p>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6</a:t>
            </a:fld>
            <a:endParaRPr lang="en-CN"/>
          </a:p>
        </p:txBody>
      </p:sp>
    </p:spTree>
    <p:extLst>
      <p:ext uri="{BB962C8B-B14F-4D97-AF65-F5344CB8AC3E}">
        <p14:creationId xmlns:p14="http://schemas.microsoft.com/office/powerpoint/2010/main" val="4030444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AB94B-69F0-DF6C-4CD9-01E498BAB7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51D194-973E-A576-5048-2351072920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0763D4-9731-CD16-A1B7-8938984B0C6B}"/>
              </a:ext>
            </a:extLst>
          </p:cNvPr>
          <p:cNvSpPr>
            <a:spLocks noGrp="1"/>
          </p:cNvSpPr>
          <p:nvPr>
            <p:ph type="body" idx="1"/>
          </p:nvPr>
        </p:nvSpPr>
        <p:spPr/>
        <p:txBody>
          <a:bodyPr/>
          <a:lstStyle/>
          <a:p>
            <a:r>
              <a:rPr lang="en-US" dirty="0"/>
              <a:t>Looking back now, my first </a:t>
            </a:r>
            <a:r>
              <a:rPr lang="en-US" dirty="0" err="1"/>
              <a:t>dag</a:t>
            </a:r>
            <a:r>
              <a:rPr lang="en-US" dirty="0"/>
              <a:t> seems pretty simple, but I was honestly really excited when I first saw it all come together. </a:t>
            </a:r>
            <a:br>
              <a:rPr lang="en-US" dirty="0"/>
            </a:br>
            <a:r>
              <a:rPr lang="en-US" dirty="0"/>
              <a:t>It was such a great feeling to see the task statuses turn green in the Airflow UI and to see that the files were really successfully uploaded to the GCS bucket. </a:t>
            </a:r>
            <a:br>
              <a:rPr lang="en-US" dirty="0"/>
            </a:br>
            <a:r>
              <a:rPr lang="en-US" dirty="0"/>
              <a:t>In this very first step, I also learned a lot: </a:t>
            </a:r>
            <a:br>
              <a:rPr lang="en-US" dirty="0"/>
            </a:br>
            <a:r>
              <a:rPr lang="en-US" b="1" dirty="0"/>
              <a:t>Task decorators</a:t>
            </a:r>
            <a:r>
              <a:rPr lang="en-US" dirty="0"/>
              <a:t>: They really simplify how you define tasks. You don’t need to write as much boilerplate code to set them up.</a:t>
            </a:r>
            <a:br>
              <a:rPr lang="en-US" dirty="0"/>
            </a:br>
            <a:r>
              <a:rPr lang="en-US" b="1" dirty="0"/>
              <a:t>Operators and hooks</a:t>
            </a:r>
            <a:r>
              <a:rPr lang="en-US" dirty="0"/>
              <a:t>: These are super useful for interacting with services like GCS or APIs. They make the whole process a lot cleaner.</a:t>
            </a:r>
            <a:br>
              <a:rPr lang="en-US" dirty="0"/>
            </a:br>
            <a:r>
              <a:rPr lang="en-US" b="1" dirty="0"/>
              <a:t>Constructing a simple DAG</a:t>
            </a:r>
            <a:r>
              <a:rPr lang="en-US" dirty="0"/>
              <a:t>: Once I understood the basic structure, it was easy to string together tasks in a logical flow. I just make sure each task depends on the one before it.</a:t>
            </a:r>
            <a:br>
              <a:rPr lang="en-US" dirty="0"/>
            </a:br>
            <a:r>
              <a:rPr lang="en-US" b="1" dirty="0"/>
              <a:t>Airflow UI</a:t>
            </a:r>
            <a:r>
              <a:rPr lang="en-US" dirty="0"/>
              <a:t>: I’ve spent a lot of time using the UI. It’s a lifesaver for debugging. I can check logs to figure out where something went wrong, see the progress of tasks in the graph, and check the status of every task to see if it succeeded or failed.</a:t>
            </a:r>
          </a:p>
          <a:p>
            <a:endParaRPr lang="en-CN" dirty="0"/>
          </a:p>
        </p:txBody>
      </p:sp>
      <p:sp>
        <p:nvSpPr>
          <p:cNvPr id="4" name="Slide Number Placeholder 3">
            <a:extLst>
              <a:ext uri="{FF2B5EF4-FFF2-40B4-BE49-F238E27FC236}">
                <a16:creationId xmlns:a16="http://schemas.microsoft.com/office/drawing/2014/main" id="{DA8258D6-A4CA-D33A-7573-B8F396883E60}"/>
              </a:ext>
            </a:extLst>
          </p:cNvPr>
          <p:cNvSpPr>
            <a:spLocks noGrp="1"/>
          </p:cNvSpPr>
          <p:nvPr>
            <p:ph type="sldNum" sz="quarter" idx="5"/>
          </p:nvPr>
        </p:nvSpPr>
        <p:spPr/>
        <p:txBody>
          <a:bodyPr/>
          <a:lstStyle/>
          <a:p>
            <a:fld id="{E0C2B9BC-8582-7743-89E6-46A127A506FC}" type="slidenum">
              <a:rPr lang="en-CN" smtClean="0"/>
              <a:t>7</a:t>
            </a:fld>
            <a:endParaRPr lang="en-CN"/>
          </a:p>
        </p:txBody>
      </p:sp>
    </p:spTree>
    <p:extLst>
      <p:ext uri="{BB962C8B-B14F-4D97-AF65-F5344CB8AC3E}">
        <p14:creationId xmlns:p14="http://schemas.microsoft.com/office/powerpoint/2010/main" val="42202491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3308A2-4B20-FC01-147D-0655FBBF9F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7A27DA-BC4C-23AE-53DF-D4CA5B5B3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A6754-F0BA-BA5B-6062-DAD8606EF953}"/>
              </a:ext>
            </a:extLst>
          </p:cNvPr>
          <p:cNvSpPr>
            <a:spLocks noGrp="1"/>
          </p:cNvSpPr>
          <p:nvPr>
            <p:ph type="body" idx="1"/>
          </p:nvPr>
        </p:nvSpPr>
        <p:spPr/>
        <p:txBody>
          <a:bodyPr/>
          <a:lstStyle/>
          <a:p>
            <a:r>
              <a:rPr lang="en-US" dirty="0"/>
              <a:t>After the tryout with the first DAG, I realized the approach I was using was a bit too simple for what I wanted to achieve. </a:t>
            </a:r>
          </a:p>
          <a:p>
            <a:r>
              <a:rPr lang="en-US" dirty="0"/>
              <a:t>Instead of pulling all the historical comic data every time, I decided to switch to an </a:t>
            </a:r>
            <a:r>
              <a:rPr lang="en-US" b="1" dirty="0"/>
              <a:t>incremental load</a:t>
            </a:r>
            <a:r>
              <a:rPr lang="en-US" dirty="0"/>
              <a:t> approach. </a:t>
            </a:r>
          </a:p>
          <a:p>
            <a:r>
              <a:rPr lang="en-US" dirty="0"/>
              <a:t>The idea is simple: I’m assuming the owner won’t change the past comic data, so I’ll only need to extract the new comics.</a:t>
            </a:r>
            <a:br>
              <a:rPr lang="en-US" dirty="0"/>
            </a:br>
            <a:br>
              <a:rPr lang="en-US" dirty="0"/>
            </a:br>
            <a:r>
              <a:rPr lang="en-US" dirty="0"/>
              <a:t>This means:</a:t>
            </a:r>
          </a:p>
          <a:p>
            <a:pPr>
              <a:buFont typeface="Arial" panose="020B0604020202020204" pitchFamily="34" charset="0"/>
              <a:buChar char="•"/>
            </a:pPr>
            <a:r>
              <a:rPr lang="en-US" dirty="0"/>
              <a:t>The API functions will now only fetch the new comic data that hasn't been pulled yet, rather than pulling everything from the start.</a:t>
            </a:r>
          </a:p>
          <a:p>
            <a:r>
              <a:rPr lang="en-US" dirty="0"/>
              <a:t>Every time the pipeline runs, it will only load the new data into the Google Cloud Storage bucket. This keeps things efficient and prevents redundant uploads.</a:t>
            </a:r>
            <a:br>
              <a:rPr lang="en-US" dirty="0"/>
            </a:br>
            <a:br>
              <a:rPr lang="en-US" dirty="0"/>
            </a:br>
            <a:r>
              <a:rPr lang="en-US" dirty="0"/>
              <a:t>To implement the incremental load, I needed a way to detect the new comic data. It can be done compare the </a:t>
            </a:r>
            <a:r>
              <a:rPr lang="en-US" b="1" dirty="0"/>
              <a:t>current comic number</a:t>
            </a:r>
            <a:r>
              <a:rPr lang="en-US" dirty="0"/>
              <a:t> from the API with the </a:t>
            </a:r>
            <a:r>
              <a:rPr lang="en-US" b="1" dirty="0"/>
              <a:t>latest comic number</a:t>
            </a:r>
            <a:r>
              <a:rPr lang="en-US" dirty="0"/>
              <a:t> I’ve already stored.</a:t>
            </a:r>
          </a:p>
          <a:p>
            <a:r>
              <a:rPr lang="en-US" dirty="0"/>
              <a:t>So, I created a simple file in Google Cloud Storage that holds the </a:t>
            </a:r>
            <a:r>
              <a:rPr lang="en-US" b="1" dirty="0"/>
              <a:t>latest comic number</a:t>
            </a:r>
            <a:r>
              <a:rPr lang="en-US" dirty="0"/>
              <a:t>. Every time the pipeline runs, I:</a:t>
            </a:r>
          </a:p>
          <a:p>
            <a:pPr>
              <a:buFont typeface="Arial" panose="020B0604020202020204" pitchFamily="34" charset="0"/>
              <a:buChar char="•"/>
            </a:pPr>
            <a:r>
              <a:rPr lang="en-US" dirty="0"/>
              <a:t>Pull the current comic number from the API.</a:t>
            </a:r>
          </a:p>
          <a:p>
            <a:pPr>
              <a:buFont typeface="Arial" panose="020B0604020202020204" pitchFamily="34" charset="0"/>
              <a:buChar char="•"/>
            </a:pPr>
            <a:r>
              <a:rPr lang="en-US" dirty="0"/>
              <a:t>Compare it with the stored latest comic number.</a:t>
            </a:r>
          </a:p>
          <a:p>
            <a:r>
              <a:rPr lang="en-US" dirty="0"/>
              <a:t>If the current comic number is higher, it means there’s new comic data available, and I’ll fetch only the new comics starting from the stored number up to the current number.</a:t>
            </a:r>
          </a:p>
          <a:p>
            <a:endParaRPr lang="en-US" dirty="0"/>
          </a:p>
          <a:p>
            <a:r>
              <a:rPr lang="en-US" dirty="0"/>
              <a:t>with this thought, I redesigned the </a:t>
            </a:r>
            <a:r>
              <a:rPr lang="en-US" dirty="0" err="1"/>
              <a:t>dag</a:t>
            </a:r>
            <a:r>
              <a:rPr lang="en-US" dirty="0"/>
              <a:t> and the </a:t>
            </a:r>
            <a:r>
              <a:rPr lang="en-US" dirty="0" err="1"/>
              <a:t>api</a:t>
            </a:r>
            <a:r>
              <a:rPr lang="en-US" dirty="0"/>
              <a:t> functions. the </a:t>
            </a:r>
            <a:r>
              <a:rPr lang="en-US" dirty="0" err="1"/>
              <a:t>dag</a:t>
            </a:r>
            <a:r>
              <a:rPr lang="en-US" dirty="0"/>
              <a:t> tasks are listed in this workflow.</a:t>
            </a:r>
          </a:p>
          <a:p>
            <a:endParaRPr lang="en-CN" dirty="0"/>
          </a:p>
        </p:txBody>
      </p:sp>
      <p:sp>
        <p:nvSpPr>
          <p:cNvPr id="4" name="Slide Number Placeholder 3">
            <a:extLst>
              <a:ext uri="{FF2B5EF4-FFF2-40B4-BE49-F238E27FC236}">
                <a16:creationId xmlns:a16="http://schemas.microsoft.com/office/drawing/2014/main" id="{25A96B0B-C2ED-331D-9430-C65FE529A339}"/>
              </a:ext>
            </a:extLst>
          </p:cNvPr>
          <p:cNvSpPr>
            <a:spLocks noGrp="1"/>
          </p:cNvSpPr>
          <p:nvPr>
            <p:ph type="sldNum" sz="quarter" idx="5"/>
          </p:nvPr>
        </p:nvSpPr>
        <p:spPr/>
        <p:txBody>
          <a:bodyPr/>
          <a:lstStyle/>
          <a:p>
            <a:fld id="{E0C2B9BC-8582-7743-89E6-46A127A506FC}" type="slidenum">
              <a:rPr lang="en-CN" smtClean="0"/>
              <a:t>8</a:t>
            </a:fld>
            <a:endParaRPr lang="en-CN"/>
          </a:p>
        </p:txBody>
      </p:sp>
    </p:spTree>
    <p:extLst>
      <p:ext uri="{BB962C8B-B14F-4D97-AF65-F5344CB8AC3E}">
        <p14:creationId xmlns:p14="http://schemas.microsoft.com/office/powerpoint/2010/main" val="3899216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0C2B9BC-8582-7743-89E6-46A127A506FC}" type="slidenum">
              <a:rPr lang="en-CN" smtClean="0"/>
              <a:t>9</a:t>
            </a:fld>
            <a:endParaRPr lang="en-CN"/>
          </a:p>
        </p:txBody>
      </p:sp>
    </p:spTree>
    <p:extLst>
      <p:ext uri="{BB962C8B-B14F-4D97-AF65-F5344CB8AC3E}">
        <p14:creationId xmlns:p14="http://schemas.microsoft.com/office/powerpoint/2010/main" val="3302806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3B32-44B1-6783-8582-05A92EC3A4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08A2982F-E5D7-B8BD-550C-E69D3431F5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54172251-BB19-8506-239D-76437CF8C7D8}"/>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5" name="Footer Placeholder 4">
            <a:extLst>
              <a:ext uri="{FF2B5EF4-FFF2-40B4-BE49-F238E27FC236}">
                <a16:creationId xmlns:a16="http://schemas.microsoft.com/office/drawing/2014/main" id="{1A963FA8-4F7F-36A0-7A95-E05D84AB2507}"/>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D8D1BC32-A46E-8434-17BA-F1EB81442ADA}"/>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3168995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2FD03-E932-8F7F-BBFF-C80CE040D605}"/>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35197ED9-1589-B1C3-36A2-14B6DC6310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0F168446-7931-0069-6FAC-15DA5D08E6DC}"/>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5" name="Footer Placeholder 4">
            <a:extLst>
              <a:ext uri="{FF2B5EF4-FFF2-40B4-BE49-F238E27FC236}">
                <a16:creationId xmlns:a16="http://schemas.microsoft.com/office/drawing/2014/main" id="{98A09EC4-69BD-9053-0746-F467BCF0937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9D32791-EC0A-7B6B-DFCA-8359387E6F9E}"/>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165891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7156F3F-512E-886D-ABB4-EFA90E81031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81ED3E2-8F66-BBA6-3151-FDDCC4A4EF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CC164A47-A328-A773-3F5A-053DB393B43F}"/>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5" name="Footer Placeholder 4">
            <a:extLst>
              <a:ext uri="{FF2B5EF4-FFF2-40B4-BE49-F238E27FC236}">
                <a16:creationId xmlns:a16="http://schemas.microsoft.com/office/drawing/2014/main" id="{7EEE6832-4D87-2FAD-1D0B-1A83C74AFF83}"/>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851FE4FC-4CE6-A4F4-CBD4-1CFD33A47E8D}"/>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42746536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ver slide 1" type="title">
  <p:cSld name="Cover slide 1">
    <p:bg>
      <p:bgPr>
        <a:solidFill>
          <a:srgbClr val="FF8000"/>
        </a:solidFill>
        <a:effectLst/>
      </p:bgPr>
    </p:bg>
    <p:spTree>
      <p:nvGrpSpPr>
        <p:cNvPr id="1" name="Shape 6"/>
        <p:cNvGrpSpPr/>
        <p:nvPr/>
      </p:nvGrpSpPr>
      <p:grpSpPr>
        <a:xfrm>
          <a:off x="0" y="0"/>
          <a:ext cx="0" cy="0"/>
          <a:chOff x="0" y="0"/>
          <a:chExt cx="0" cy="0"/>
        </a:xfrm>
      </p:grpSpPr>
      <p:pic>
        <p:nvPicPr>
          <p:cNvPr id="7" name="Google Shape;7;p2"/>
          <p:cNvPicPr preferRelativeResize="0"/>
          <p:nvPr/>
        </p:nvPicPr>
        <p:blipFill>
          <a:blip r:embed="rId2">
            <a:alphaModFix/>
          </a:blip>
          <a:stretch>
            <a:fillRect/>
          </a:stretch>
        </p:blipFill>
        <p:spPr>
          <a:xfrm>
            <a:off x="4788537" y="1801235"/>
            <a:ext cx="2614929" cy="2692668"/>
          </a:xfrm>
          <a:prstGeom prst="rect">
            <a:avLst/>
          </a:prstGeom>
          <a:noFill/>
          <a:ln>
            <a:noFill/>
          </a:ln>
        </p:spPr>
      </p:pic>
      <p:sp>
        <p:nvSpPr>
          <p:cNvPr id="8" name="Google Shape;8;p2"/>
          <p:cNvSpPr txBox="1"/>
          <p:nvPr/>
        </p:nvSpPr>
        <p:spPr>
          <a:xfrm>
            <a:off x="3360900" y="4938575"/>
            <a:ext cx="5470400" cy="656640"/>
          </a:xfrm>
          <a:prstGeom prst="rect">
            <a:avLst/>
          </a:prstGeom>
          <a:noFill/>
          <a:ln>
            <a:noFill/>
          </a:ln>
        </p:spPr>
        <p:txBody>
          <a:bodyPr spcFirstLastPara="1" wrap="square" lIns="91433" tIns="91433" rIns="91433" bIns="91433" anchor="t" anchorCtr="0">
            <a:spAutoFit/>
          </a:bodyPr>
          <a:lstStyle/>
          <a:p>
            <a:pPr marL="0" lvl="0" indent="0" algn="ctr" rtl="0">
              <a:spcBef>
                <a:spcPts val="0"/>
              </a:spcBef>
              <a:spcAft>
                <a:spcPts val="0"/>
              </a:spcAft>
              <a:buNone/>
            </a:pPr>
            <a:endParaRPr sz="3067">
              <a:solidFill>
                <a:srgbClr val="FFFFFF"/>
              </a:solidFill>
              <a:latin typeface="Inter ExtraBold"/>
              <a:ea typeface="Inter ExtraBold"/>
              <a:cs typeface="Inter ExtraBold"/>
              <a:sym typeface="Inter ExtraBold"/>
            </a:endParaRPr>
          </a:p>
        </p:txBody>
      </p:sp>
      <p:sp>
        <p:nvSpPr>
          <p:cNvPr id="9" name="Google Shape;9;p2"/>
          <p:cNvSpPr txBox="1">
            <a:spLocks noGrp="1"/>
          </p:cNvSpPr>
          <p:nvPr>
            <p:ph type="title"/>
          </p:nvPr>
        </p:nvSpPr>
        <p:spPr>
          <a:xfrm>
            <a:off x="2347600" y="4863667"/>
            <a:ext cx="7496800" cy="14988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300"/>
              <a:buFont typeface="Inter"/>
              <a:buNone/>
              <a:defRPr sz="3067" b="1">
                <a:solidFill>
                  <a:srgbClr val="FFFFFF"/>
                </a:solidFill>
                <a:latin typeface="Inter"/>
                <a:ea typeface="Inter"/>
                <a:cs typeface="Inter"/>
                <a:sym typeface="Inter"/>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Tree>
    <p:extLst>
      <p:ext uri="{BB962C8B-B14F-4D97-AF65-F5344CB8AC3E}">
        <p14:creationId xmlns:p14="http://schemas.microsoft.com/office/powerpoint/2010/main" val="300181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D07B-624D-54B7-7ACF-05505108DB73}"/>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7CA21528-30EE-5D7F-C2F0-1460E46924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F2FB9B2A-1900-40C6-90EB-2CD33CA8B801}"/>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5" name="Footer Placeholder 4">
            <a:extLst>
              <a:ext uri="{FF2B5EF4-FFF2-40B4-BE49-F238E27FC236}">
                <a16:creationId xmlns:a16="http://schemas.microsoft.com/office/drawing/2014/main" id="{E26CBCF0-1D08-5D7A-9570-C686D09A1ED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A10CB9B-61C7-35E6-387F-19891C993EE5}"/>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648285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A1C5C-46EC-D1CB-C600-D3002A2BD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9D0B4B30-C369-294C-A6E5-3093E005A7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838E84-2F11-5013-F209-FE7948FA6E03}"/>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5" name="Footer Placeholder 4">
            <a:extLst>
              <a:ext uri="{FF2B5EF4-FFF2-40B4-BE49-F238E27FC236}">
                <a16:creationId xmlns:a16="http://schemas.microsoft.com/office/drawing/2014/main" id="{78526EB0-D202-C2CC-3AC1-36F48DEAAFFF}"/>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BC73CFA9-6445-94C3-A5B4-B3B4034AB324}"/>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2015097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CC2E-AF46-AF3D-ED2D-FDDB9B7F4DD8}"/>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AA0C550A-97FB-4744-D096-0B5A45D81D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4F83E6F2-1C5D-944A-F0F3-DE0BA99117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A0464380-2AC6-ED29-654B-01CFC74095AB}"/>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6" name="Footer Placeholder 5">
            <a:extLst>
              <a:ext uri="{FF2B5EF4-FFF2-40B4-BE49-F238E27FC236}">
                <a16:creationId xmlns:a16="http://schemas.microsoft.com/office/drawing/2014/main" id="{37E7E3F1-D2B2-CDC3-63B0-8EB69B07286B}"/>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632DD83B-B725-7BCA-E6F3-36ABB531A5E7}"/>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971011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E328A-DFD1-69EA-26B9-34F0328E70A6}"/>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BCAFAF31-5BD0-D6C8-8830-0740566C6B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439CDB7-187B-81C8-A0C1-3EEA2B49C9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B4B19196-E7A7-8135-750E-AD97D612D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EB613E-3EA6-6050-4E2D-58C1B7388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5723038D-273C-5947-6537-DC1F222BA93B}"/>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8" name="Footer Placeholder 7">
            <a:extLst>
              <a:ext uri="{FF2B5EF4-FFF2-40B4-BE49-F238E27FC236}">
                <a16:creationId xmlns:a16="http://schemas.microsoft.com/office/drawing/2014/main" id="{23B82111-CD51-D373-2C51-A0358B0CCDC2}"/>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F5793F6B-EDBB-54C4-F434-1DD81F805BE9}"/>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3515226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E3C6F-3682-BF33-B424-8999D7D4DC77}"/>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9CE774ED-410A-AED3-27ED-8D1B008A0D55}"/>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4" name="Footer Placeholder 3">
            <a:extLst>
              <a:ext uri="{FF2B5EF4-FFF2-40B4-BE49-F238E27FC236}">
                <a16:creationId xmlns:a16="http://schemas.microsoft.com/office/drawing/2014/main" id="{71F7820B-D3C7-C497-56E2-B81C8FB44581}"/>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39A63707-08E8-2DEC-E1D0-F35FDA0D94B7}"/>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608333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E2E2FF-E55D-871C-683F-A8D61B2AF193}"/>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3" name="Footer Placeholder 2">
            <a:extLst>
              <a:ext uri="{FF2B5EF4-FFF2-40B4-BE49-F238E27FC236}">
                <a16:creationId xmlns:a16="http://schemas.microsoft.com/office/drawing/2014/main" id="{AA49635E-CA87-D9F6-9714-93C807706C20}"/>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D76B4E77-2639-828D-2C01-F9C5B219C5A8}"/>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1185068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2C8F-8A1E-945F-E22E-02A6E24164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7ACF9772-E26B-ECDB-424A-96581AC916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A97B3C6E-9BC6-C1D7-B704-FA4BDBDFF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E3BEED-5B88-4086-68A1-3ABE1858D02E}"/>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6" name="Footer Placeholder 5">
            <a:extLst>
              <a:ext uri="{FF2B5EF4-FFF2-40B4-BE49-F238E27FC236}">
                <a16:creationId xmlns:a16="http://schemas.microsoft.com/office/drawing/2014/main" id="{FB9D0896-9A16-DBD9-5933-FEC3448898D9}"/>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7EA75507-854C-B4BB-6B18-372C413058AD}"/>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374496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E46DB-75BA-AACE-4206-B78EB6835B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75CC1CCB-A2FC-8C97-C878-6AA3B58FB2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90561B82-F081-0760-9CC8-C00FD7ED47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FEC93-80B1-4A35-F166-C0A4D3255172}"/>
              </a:ext>
            </a:extLst>
          </p:cNvPr>
          <p:cNvSpPr>
            <a:spLocks noGrp="1"/>
          </p:cNvSpPr>
          <p:nvPr>
            <p:ph type="dt" sz="half" idx="10"/>
          </p:nvPr>
        </p:nvSpPr>
        <p:spPr/>
        <p:txBody>
          <a:bodyPr/>
          <a:lstStyle/>
          <a:p>
            <a:fld id="{161927C3-4687-6F44-A66F-CA90643CFE8B}" type="datetimeFigureOut">
              <a:rPr lang="en-CN" smtClean="0"/>
              <a:t>2025/2/2</a:t>
            </a:fld>
            <a:endParaRPr lang="en-CN"/>
          </a:p>
        </p:txBody>
      </p:sp>
      <p:sp>
        <p:nvSpPr>
          <p:cNvPr id="6" name="Footer Placeholder 5">
            <a:extLst>
              <a:ext uri="{FF2B5EF4-FFF2-40B4-BE49-F238E27FC236}">
                <a16:creationId xmlns:a16="http://schemas.microsoft.com/office/drawing/2014/main" id="{7A94F122-A2C0-A2DE-003D-37A0B66CC2D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0CD916DF-86BC-CEF9-EDBA-3801B62DA090}"/>
              </a:ext>
            </a:extLst>
          </p:cNvPr>
          <p:cNvSpPr>
            <a:spLocks noGrp="1"/>
          </p:cNvSpPr>
          <p:nvPr>
            <p:ph type="sldNum" sz="quarter" idx="12"/>
          </p:nvPr>
        </p:nvSpPr>
        <p:spPr/>
        <p:txBody>
          <a:bodyPr/>
          <a:lstStyle/>
          <a:p>
            <a:fld id="{6731FFD1-7D61-824F-A7E5-D33FD9BD5DDE}" type="slidenum">
              <a:rPr lang="en-CN" smtClean="0"/>
              <a:t>‹#›</a:t>
            </a:fld>
            <a:endParaRPr lang="en-CN"/>
          </a:p>
        </p:txBody>
      </p:sp>
    </p:spTree>
    <p:extLst>
      <p:ext uri="{BB962C8B-B14F-4D97-AF65-F5344CB8AC3E}">
        <p14:creationId xmlns:p14="http://schemas.microsoft.com/office/powerpoint/2010/main" val="19100480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746392-A182-8617-0305-049AA4A975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CBFD09B0-A623-BCF3-16F6-E204ECE7D7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14521C02-21EA-2ABD-C1F6-33F600D9B3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1927C3-4687-6F44-A66F-CA90643CFE8B}" type="datetimeFigureOut">
              <a:rPr lang="en-CN" smtClean="0"/>
              <a:t>2025/2/2</a:t>
            </a:fld>
            <a:endParaRPr lang="en-CN"/>
          </a:p>
        </p:txBody>
      </p:sp>
      <p:sp>
        <p:nvSpPr>
          <p:cNvPr id="5" name="Footer Placeholder 4">
            <a:extLst>
              <a:ext uri="{FF2B5EF4-FFF2-40B4-BE49-F238E27FC236}">
                <a16:creationId xmlns:a16="http://schemas.microsoft.com/office/drawing/2014/main" id="{A41C1CDB-4153-A51C-0000-A7F98BE33C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6918A887-A987-6865-768E-7B05B09F17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731FFD1-7D61-824F-A7E5-D33FD9BD5DDE}" type="slidenum">
              <a:rPr lang="en-CN" smtClean="0"/>
              <a:t>‹#›</a:t>
            </a:fld>
            <a:endParaRPr lang="en-CN"/>
          </a:p>
        </p:txBody>
      </p:sp>
    </p:spTree>
    <p:extLst>
      <p:ext uri="{BB962C8B-B14F-4D97-AF65-F5344CB8AC3E}">
        <p14:creationId xmlns:p14="http://schemas.microsoft.com/office/powerpoint/2010/main" val="37041109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xkcd.com/info.0.json"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284;p39">
            <a:extLst>
              <a:ext uri="{FF2B5EF4-FFF2-40B4-BE49-F238E27FC236}">
                <a16:creationId xmlns:a16="http://schemas.microsoft.com/office/drawing/2014/main" id="{0594FC2A-1E43-8D49-F12C-42861CD99D65}"/>
              </a:ext>
            </a:extLst>
          </p:cNvPr>
          <p:cNvPicPr preferRelativeResize="0">
            <a:picLocks noChangeAspect="1"/>
          </p:cNvPicPr>
          <p:nvPr/>
        </p:nvPicPr>
        <p:blipFill rotWithShape="1">
          <a:blip r:embed="rId3">
            <a:alphaModFix/>
          </a:blip>
          <a:srcRect l="8000" t="20569" r="8893" b="10588"/>
          <a:stretch/>
        </p:blipFill>
        <p:spPr>
          <a:xfrm>
            <a:off x="150339" y="253936"/>
            <a:ext cx="11891321" cy="6350127"/>
          </a:xfrm>
          <a:prstGeom prst="rect">
            <a:avLst/>
          </a:prstGeom>
          <a:noFill/>
          <a:ln>
            <a:noFill/>
          </a:ln>
        </p:spPr>
      </p:pic>
      <p:sp>
        <p:nvSpPr>
          <p:cNvPr id="15" name="TextBox 14">
            <a:extLst>
              <a:ext uri="{FF2B5EF4-FFF2-40B4-BE49-F238E27FC236}">
                <a16:creationId xmlns:a16="http://schemas.microsoft.com/office/drawing/2014/main" id="{975BA17E-DAEE-09E0-34FA-35908AC4E2F5}"/>
              </a:ext>
            </a:extLst>
          </p:cNvPr>
          <p:cNvSpPr txBox="1"/>
          <p:nvPr/>
        </p:nvSpPr>
        <p:spPr>
          <a:xfrm>
            <a:off x="3002692" y="1235676"/>
            <a:ext cx="6339016" cy="3805881"/>
          </a:xfrm>
          <a:prstGeom prst="rect">
            <a:avLst/>
          </a:prstGeom>
          <a:solidFill>
            <a:srgbClr val="FC8002"/>
          </a:solidFill>
        </p:spPr>
        <p:txBody>
          <a:bodyPr wrap="square" rtlCol="0">
            <a:spAutoFit/>
          </a:bodyPr>
          <a:lstStyle/>
          <a:p>
            <a:endParaRPr lang="en-CN" dirty="0"/>
          </a:p>
        </p:txBody>
      </p:sp>
      <p:sp>
        <p:nvSpPr>
          <p:cNvPr id="16" name="TextBox 15">
            <a:extLst>
              <a:ext uri="{FF2B5EF4-FFF2-40B4-BE49-F238E27FC236}">
                <a16:creationId xmlns:a16="http://schemas.microsoft.com/office/drawing/2014/main" id="{DAE4E5A8-3D62-0B97-54E6-21B960C92A83}"/>
              </a:ext>
            </a:extLst>
          </p:cNvPr>
          <p:cNvSpPr txBox="1"/>
          <p:nvPr/>
        </p:nvSpPr>
        <p:spPr>
          <a:xfrm>
            <a:off x="4619366" y="2607275"/>
            <a:ext cx="3264245" cy="400110"/>
          </a:xfrm>
          <a:prstGeom prst="rect">
            <a:avLst/>
          </a:prstGeom>
          <a:noFill/>
        </p:spPr>
        <p:txBody>
          <a:bodyPr wrap="square" rtlCol="0">
            <a:spAutoFit/>
          </a:bodyPr>
          <a:lstStyle/>
          <a:p>
            <a:pPr algn="ctr"/>
            <a:r>
              <a:rPr lang="en-CN" sz="2000" b="1" dirty="0">
                <a:solidFill>
                  <a:schemeClr val="bg1"/>
                </a:solidFill>
                <a:latin typeface="PT Sans" panose="020B0503020203020204" pitchFamily="34" charset="77"/>
              </a:rPr>
              <a:t>From</a:t>
            </a:r>
            <a:r>
              <a:rPr lang="zh-CN" altLang="en-US" sz="2000" b="1" dirty="0">
                <a:solidFill>
                  <a:schemeClr val="bg1"/>
                </a:solidFill>
                <a:latin typeface="PT Sans" panose="020B0503020203020204" pitchFamily="34" charset="77"/>
              </a:rPr>
              <a:t> </a:t>
            </a:r>
            <a:r>
              <a:rPr lang="en-US" altLang="zh-CN" sz="2000" b="1" dirty="0">
                <a:solidFill>
                  <a:schemeClr val="bg1"/>
                </a:solidFill>
                <a:latin typeface="PT Sans" panose="020B0503020203020204" pitchFamily="34" charset="77"/>
              </a:rPr>
              <a:t>Zero to XKCD pipeline</a:t>
            </a:r>
          </a:p>
        </p:txBody>
      </p:sp>
      <p:sp>
        <p:nvSpPr>
          <p:cNvPr id="17" name="TextBox 16">
            <a:extLst>
              <a:ext uri="{FF2B5EF4-FFF2-40B4-BE49-F238E27FC236}">
                <a16:creationId xmlns:a16="http://schemas.microsoft.com/office/drawing/2014/main" id="{CF06E9ED-AA03-1173-9D3D-D9AFC4082FF8}"/>
              </a:ext>
            </a:extLst>
          </p:cNvPr>
          <p:cNvSpPr txBox="1"/>
          <p:nvPr/>
        </p:nvSpPr>
        <p:spPr>
          <a:xfrm>
            <a:off x="4619365" y="3121222"/>
            <a:ext cx="3264245" cy="307777"/>
          </a:xfrm>
          <a:prstGeom prst="rect">
            <a:avLst/>
          </a:prstGeom>
          <a:noFill/>
        </p:spPr>
        <p:txBody>
          <a:bodyPr wrap="square" rtlCol="0">
            <a:spAutoFit/>
          </a:bodyPr>
          <a:lstStyle/>
          <a:p>
            <a:pPr algn="ctr"/>
            <a:r>
              <a:rPr lang="en-US" altLang="zh-CN" sz="1400" dirty="0">
                <a:solidFill>
                  <a:schemeClr val="bg1"/>
                </a:solidFill>
                <a:latin typeface="PT Sans" panose="020B0503020203020204" pitchFamily="34" charset="77"/>
              </a:rPr>
              <a:t>using </a:t>
            </a:r>
            <a:r>
              <a:rPr lang="en-US" altLang="zh-CN" sz="1400" dirty="0" err="1">
                <a:solidFill>
                  <a:schemeClr val="bg1"/>
                </a:solidFill>
                <a:latin typeface="PT Sans" panose="020B0503020203020204" pitchFamily="34" charset="77"/>
              </a:rPr>
              <a:t>dbt</a:t>
            </a:r>
            <a:r>
              <a:rPr lang="en-US" altLang="zh-CN" sz="1400" dirty="0">
                <a:solidFill>
                  <a:schemeClr val="bg1"/>
                </a:solidFill>
                <a:latin typeface="PT Sans" panose="020B0503020203020204" pitchFamily="34" charset="77"/>
              </a:rPr>
              <a:t>, Airflow, GCP, and Docker</a:t>
            </a:r>
          </a:p>
        </p:txBody>
      </p:sp>
      <p:sp>
        <p:nvSpPr>
          <p:cNvPr id="18" name="TextBox 17">
            <a:extLst>
              <a:ext uri="{FF2B5EF4-FFF2-40B4-BE49-F238E27FC236}">
                <a16:creationId xmlns:a16="http://schemas.microsoft.com/office/drawing/2014/main" id="{15C74F50-DA56-25FD-A984-B47E2CE01603}"/>
              </a:ext>
            </a:extLst>
          </p:cNvPr>
          <p:cNvSpPr txBox="1"/>
          <p:nvPr/>
        </p:nvSpPr>
        <p:spPr>
          <a:xfrm>
            <a:off x="4619365" y="4262112"/>
            <a:ext cx="3264245" cy="523220"/>
          </a:xfrm>
          <a:prstGeom prst="rect">
            <a:avLst/>
          </a:prstGeom>
          <a:noFill/>
        </p:spPr>
        <p:txBody>
          <a:bodyPr wrap="square" rtlCol="0">
            <a:spAutoFit/>
          </a:bodyPr>
          <a:lstStyle/>
          <a:p>
            <a:pPr algn="ctr"/>
            <a:r>
              <a:rPr lang="en-US" altLang="zh-CN" sz="1400" dirty="0">
                <a:solidFill>
                  <a:schemeClr val="bg1"/>
                </a:solidFill>
                <a:latin typeface="PT Sans" panose="020B0503020203020204" pitchFamily="34" charset="77"/>
              </a:rPr>
              <a:t>Minni Zhu</a:t>
            </a:r>
          </a:p>
          <a:p>
            <a:pPr algn="ctr"/>
            <a:r>
              <a:rPr lang="en-US" altLang="zh-CN" sz="1400" dirty="0">
                <a:solidFill>
                  <a:schemeClr val="bg1"/>
                </a:solidFill>
                <a:latin typeface="PT Sans" panose="020B0503020203020204" pitchFamily="34" charset="77"/>
              </a:rPr>
              <a:t>2025/02/03</a:t>
            </a:r>
          </a:p>
        </p:txBody>
      </p:sp>
      <p:pic>
        <p:nvPicPr>
          <p:cNvPr id="20" name="Picture 19" descr="A mushroom exploding in a cracked egg&#10;&#10;AI-generated content may be incorrect.">
            <a:extLst>
              <a:ext uri="{FF2B5EF4-FFF2-40B4-BE49-F238E27FC236}">
                <a16:creationId xmlns:a16="http://schemas.microsoft.com/office/drawing/2014/main" id="{B3B977F6-545E-436C-BCAC-4225D5DBE28F}"/>
              </a:ext>
            </a:extLst>
          </p:cNvPr>
          <p:cNvPicPr>
            <a:picLocks noChangeAspect="1"/>
          </p:cNvPicPr>
          <p:nvPr/>
        </p:nvPicPr>
        <p:blipFill>
          <a:blip r:embed="rId4"/>
          <a:stretch>
            <a:fillRect/>
          </a:stretch>
        </p:blipFill>
        <p:spPr>
          <a:xfrm rot="20505462">
            <a:off x="337294" y="2518348"/>
            <a:ext cx="1095310" cy="1095310"/>
          </a:xfrm>
          <a:prstGeom prst="rect">
            <a:avLst/>
          </a:prstGeom>
        </p:spPr>
      </p:pic>
      <p:pic>
        <p:nvPicPr>
          <p:cNvPr id="22" name="Picture 21" descr="A yellow emoji with a black cord&#10;&#10;AI-generated content may be incorrect.">
            <a:extLst>
              <a:ext uri="{FF2B5EF4-FFF2-40B4-BE49-F238E27FC236}">
                <a16:creationId xmlns:a16="http://schemas.microsoft.com/office/drawing/2014/main" id="{AC1E67F1-045D-2744-8812-74F4E21CFB7C}"/>
              </a:ext>
            </a:extLst>
          </p:cNvPr>
          <p:cNvPicPr>
            <a:picLocks noChangeAspect="1"/>
          </p:cNvPicPr>
          <p:nvPr/>
        </p:nvPicPr>
        <p:blipFill>
          <a:blip r:embed="rId5"/>
          <a:stretch>
            <a:fillRect/>
          </a:stretch>
        </p:blipFill>
        <p:spPr>
          <a:xfrm rot="699711">
            <a:off x="837929" y="4038631"/>
            <a:ext cx="1259545" cy="1259545"/>
          </a:xfrm>
          <a:prstGeom prst="rect">
            <a:avLst/>
          </a:prstGeom>
        </p:spPr>
      </p:pic>
      <p:pic>
        <p:nvPicPr>
          <p:cNvPr id="24" name="Picture 23" descr="A red question mark on a black background&#10;&#10;AI-generated content may be incorrect.">
            <a:extLst>
              <a:ext uri="{FF2B5EF4-FFF2-40B4-BE49-F238E27FC236}">
                <a16:creationId xmlns:a16="http://schemas.microsoft.com/office/drawing/2014/main" id="{2700325B-BDC4-720D-8B69-AFA2467BF6E9}"/>
              </a:ext>
            </a:extLst>
          </p:cNvPr>
          <p:cNvPicPr>
            <a:picLocks noChangeAspect="1"/>
          </p:cNvPicPr>
          <p:nvPr/>
        </p:nvPicPr>
        <p:blipFill>
          <a:blip r:embed="rId6"/>
          <a:stretch>
            <a:fillRect/>
          </a:stretch>
        </p:blipFill>
        <p:spPr>
          <a:xfrm rot="898483">
            <a:off x="1099440" y="1145667"/>
            <a:ext cx="1048339" cy="1048339"/>
          </a:xfrm>
          <a:prstGeom prst="rect">
            <a:avLst/>
          </a:prstGeom>
        </p:spPr>
      </p:pic>
      <p:pic>
        <p:nvPicPr>
          <p:cNvPr id="26" name="Picture 25">
            <a:extLst>
              <a:ext uri="{FF2B5EF4-FFF2-40B4-BE49-F238E27FC236}">
                <a16:creationId xmlns:a16="http://schemas.microsoft.com/office/drawing/2014/main" id="{05AA22D1-C8B8-1FA1-229E-88D8FD4E5A31}"/>
              </a:ext>
            </a:extLst>
          </p:cNvPr>
          <p:cNvPicPr>
            <a:picLocks noChangeAspect="1"/>
          </p:cNvPicPr>
          <p:nvPr/>
        </p:nvPicPr>
        <p:blipFill>
          <a:blip r:embed="rId7"/>
          <a:stretch>
            <a:fillRect/>
          </a:stretch>
        </p:blipFill>
        <p:spPr>
          <a:xfrm>
            <a:off x="4442082" y="128741"/>
            <a:ext cx="689740" cy="689740"/>
          </a:xfrm>
          <a:prstGeom prst="rect">
            <a:avLst/>
          </a:prstGeom>
        </p:spPr>
      </p:pic>
      <p:pic>
        <p:nvPicPr>
          <p:cNvPr id="32" name="Picture 31" descr="A yellow smiley face with black background&#10;&#10;AI-generated content may be incorrect.">
            <a:extLst>
              <a:ext uri="{FF2B5EF4-FFF2-40B4-BE49-F238E27FC236}">
                <a16:creationId xmlns:a16="http://schemas.microsoft.com/office/drawing/2014/main" id="{06F3E07F-1AE7-E37C-6433-D5FCD834FD9B}"/>
              </a:ext>
            </a:extLst>
          </p:cNvPr>
          <p:cNvPicPr>
            <a:picLocks noChangeAspect="1"/>
          </p:cNvPicPr>
          <p:nvPr/>
        </p:nvPicPr>
        <p:blipFill>
          <a:blip r:embed="rId8"/>
          <a:stretch>
            <a:fillRect/>
          </a:stretch>
        </p:blipFill>
        <p:spPr>
          <a:xfrm rot="20805370">
            <a:off x="9932758" y="1131592"/>
            <a:ext cx="1022865" cy="1022865"/>
          </a:xfrm>
          <a:prstGeom prst="rect">
            <a:avLst/>
          </a:prstGeom>
        </p:spPr>
      </p:pic>
      <p:pic>
        <p:nvPicPr>
          <p:cNvPr id="34" name="Picture 33" descr="A gold trophy with two handles&#10;&#10;AI-generated content may be incorrect.">
            <a:extLst>
              <a:ext uri="{FF2B5EF4-FFF2-40B4-BE49-F238E27FC236}">
                <a16:creationId xmlns:a16="http://schemas.microsoft.com/office/drawing/2014/main" id="{DC35A9D5-1511-C0BB-3EAE-2A35E3469170}"/>
              </a:ext>
            </a:extLst>
          </p:cNvPr>
          <p:cNvPicPr>
            <a:picLocks noChangeAspect="1"/>
          </p:cNvPicPr>
          <p:nvPr/>
        </p:nvPicPr>
        <p:blipFill>
          <a:blip r:embed="rId9"/>
          <a:stretch>
            <a:fillRect/>
          </a:stretch>
        </p:blipFill>
        <p:spPr>
          <a:xfrm rot="20864894">
            <a:off x="10133890" y="4356844"/>
            <a:ext cx="1000168" cy="1000168"/>
          </a:xfrm>
          <a:prstGeom prst="rect">
            <a:avLst/>
          </a:prstGeom>
        </p:spPr>
      </p:pic>
      <p:pic>
        <p:nvPicPr>
          <p:cNvPr id="36" name="Picture 35" descr="A night city with stars and a moon&#10;&#10;AI-generated content may be incorrect.">
            <a:extLst>
              <a:ext uri="{FF2B5EF4-FFF2-40B4-BE49-F238E27FC236}">
                <a16:creationId xmlns:a16="http://schemas.microsoft.com/office/drawing/2014/main" id="{ED468A9E-07D6-2C22-368A-3274FDCF5A54}"/>
              </a:ext>
            </a:extLst>
          </p:cNvPr>
          <p:cNvPicPr>
            <a:picLocks noChangeAspect="1"/>
          </p:cNvPicPr>
          <p:nvPr/>
        </p:nvPicPr>
        <p:blipFill>
          <a:blip r:embed="rId10"/>
          <a:stretch>
            <a:fillRect/>
          </a:stretch>
        </p:blipFill>
        <p:spPr>
          <a:xfrm>
            <a:off x="5317493" y="129380"/>
            <a:ext cx="689740" cy="689740"/>
          </a:xfrm>
          <a:prstGeom prst="rect">
            <a:avLst/>
          </a:prstGeom>
        </p:spPr>
      </p:pic>
      <p:pic>
        <p:nvPicPr>
          <p:cNvPr id="38" name="Picture 37" descr="A stack of books on a black background&#10;&#10;AI-generated content may be incorrect.">
            <a:extLst>
              <a:ext uri="{FF2B5EF4-FFF2-40B4-BE49-F238E27FC236}">
                <a16:creationId xmlns:a16="http://schemas.microsoft.com/office/drawing/2014/main" id="{1D7033DA-A547-2546-C115-1E55C5EDB7EF}"/>
              </a:ext>
            </a:extLst>
          </p:cNvPr>
          <p:cNvPicPr>
            <a:picLocks noChangeAspect="1"/>
          </p:cNvPicPr>
          <p:nvPr/>
        </p:nvPicPr>
        <p:blipFill>
          <a:blip r:embed="rId11"/>
          <a:stretch>
            <a:fillRect/>
          </a:stretch>
        </p:blipFill>
        <p:spPr>
          <a:xfrm>
            <a:off x="6227116" y="144148"/>
            <a:ext cx="689740" cy="689740"/>
          </a:xfrm>
          <a:prstGeom prst="rect">
            <a:avLst/>
          </a:prstGeom>
        </p:spPr>
      </p:pic>
      <p:pic>
        <p:nvPicPr>
          <p:cNvPr id="40" name="Picture 39" descr="A pencil on a piece of paper&#10;&#10;AI-generated content may be incorrect.">
            <a:extLst>
              <a:ext uri="{FF2B5EF4-FFF2-40B4-BE49-F238E27FC236}">
                <a16:creationId xmlns:a16="http://schemas.microsoft.com/office/drawing/2014/main" id="{A6D8CA7F-ED5B-6CFF-55CB-5C8654E6A4DB}"/>
              </a:ext>
            </a:extLst>
          </p:cNvPr>
          <p:cNvPicPr>
            <a:picLocks noChangeAspect="1"/>
          </p:cNvPicPr>
          <p:nvPr/>
        </p:nvPicPr>
        <p:blipFill>
          <a:blip r:embed="rId12"/>
          <a:stretch>
            <a:fillRect/>
          </a:stretch>
        </p:blipFill>
        <p:spPr>
          <a:xfrm>
            <a:off x="7102527" y="148840"/>
            <a:ext cx="691200" cy="691200"/>
          </a:xfrm>
          <a:prstGeom prst="rect">
            <a:avLst/>
          </a:prstGeom>
        </p:spPr>
      </p:pic>
      <p:pic>
        <p:nvPicPr>
          <p:cNvPr id="42" name="Picture 41" descr="A yellow and purple striped party hat with confetti&#10;&#10;AI-generated content may be incorrect.">
            <a:extLst>
              <a:ext uri="{FF2B5EF4-FFF2-40B4-BE49-F238E27FC236}">
                <a16:creationId xmlns:a16="http://schemas.microsoft.com/office/drawing/2014/main" id="{0923EDC4-C6EC-FB55-948C-DCF1AE18C0DF}"/>
              </a:ext>
            </a:extLst>
          </p:cNvPr>
          <p:cNvPicPr>
            <a:picLocks noChangeAspect="1"/>
          </p:cNvPicPr>
          <p:nvPr/>
        </p:nvPicPr>
        <p:blipFill>
          <a:blip r:embed="rId13"/>
          <a:stretch>
            <a:fillRect/>
          </a:stretch>
        </p:blipFill>
        <p:spPr>
          <a:xfrm>
            <a:off x="10720790" y="2667999"/>
            <a:ext cx="1016000" cy="1016000"/>
          </a:xfrm>
          <a:prstGeom prst="rect">
            <a:avLst/>
          </a:prstGeom>
        </p:spPr>
      </p:pic>
    </p:spTree>
    <p:extLst>
      <p:ext uri="{BB962C8B-B14F-4D97-AF65-F5344CB8AC3E}">
        <p14:creationId xmlns:p14="http://schemas.microsoft.com/office/powerpoint/2010/main" val="1640527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program code&#10;&#10;AI-generated content may be incorrect.">
            <a:extLst>
              <a:ext uri="{FF2B5EF4-FFF2-40B4-BE49-F238E27FC236}">
                <a16:creationId xmlns:a16="http://schemas.microsoft.com/office/drawing/2014/main" id="{E16BAD2E-B6AE-983B-40A7-302A76EF3F82}"/>
              </a:ext>
            </a:extLst>
          </p:cNvPr>
          <p:cNvPicPr>
            <a:picLocks noChangeAspect="1"/>
          </p:cNvPicPr>
          <p:nvPr/>
        </p:nvPicPr>
        <p:blipFill>
          <a:blip r:embed="rId2"/>
          <a:stretch>
            <a:fillRect/>
          </a:stretch>
        </p:blipFill>
        <p:spPr>
          <a:xfrm>
            <a:off x="3445169" y="2197964"/>
            <a:ext cx="5301659" cy="2462071"/>
          </a:xfrm>
          <a:prstGeom prst="rect">
            <a:avLst/>
          </a:prstGeom>
        </p:spPr>
      </p:pic>
      <p:sp>
        <p:nvSpPr>
          <p:cNvPr id="7" name="Rectangle 6">
            <a:extLst>
              <a:ext uri="{FF2B5EF4-FFF2-40B4-BE49-F238E27FC236}">
                <a16:creationId xmlns:a16="http://schemas.microsoft.com/office/drawing/2014/main" id="{3B49BD1E-3F03-202C-CDD6-B2E328FDCE6D}"/>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Create a bucket in GCS</a:t>
            </a:r>
            <a:endParaRPr lang="en-CN" b="1" dirty="0">
              <a:latin typeface="PT Sans" panose="020B0503020203020204" pitchFamily="34" charset="77"/>
            </a:endParaRPr>
          </a:p>
        </p:txBody>
      </p:sp>
    </p:spTree>
    <p:extLst>
      <p:ext uri="{BB962C8B-B14F-4D97-AF65-F5344CB8AC3E}">
        <p14:creationId xmlns:p14="http://schemas.microsoft.com/office/powerpoint/2010/main" val="332512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code&#10;&#10;AI-generated content may be incorrect.">
            <a:extLst>
              <a:ext uri="{FF2B5EF4-FFF2-40B4-BE49-F238E27FC236}">
                <a16:creationId xmlns:a16="http://schemas.microsoft.com/office/drawing/2014/main" id="{4B7B529B-67B8-3A6E-6227-7AF9C8C955F5}"/>
              </a:ext>
            </a:extLst>
          </p:cNvPr>
          <p:cNvPicPr>
            <a:picLocks noChangeAspect="1"/>
          </p:cNvPicPr>
          <p:nvPr/>
        </p:nvPicPr>
        <p:blipFill>
          <a:blip r:embed="rId2"/>
          <a:stretch>
            <a:fillRect/>
          </a:stretch>
        </p:blipFill>
        <p:spPr>
          <a:xfrm>
            <a:off x="3143082" y="626360"/>
            <a:ext cx="5905834" cy="3004521"/>
          </a:xfrm>
          <a:prstGeom prst="rect">
            <a:avLst/>
          </a:prstGeom>
        </p:spPr>
      </p:pic>
      <p:pic>
        <p:nvPicPr>
          <p:cNvPr id="6" name="Picture 5" descr="A computer screen shot of a black screen&#10;&#10;AI-generated content may be incorrect.">
            <a:extLst>
              <a:ext uri="{FF2B5EF4-FFF2-40B4-BE49-F238E27FC236}">
                <a16:creationId xmlns:a16="http://schemas.microsoft.com/office/drawing/2014/main" id="{F5114E68-B5BA-E95B-2C27-BAEE7D5C387F}"/>
              </a:ext>
            </a:extLst>
          </p:cNvPr>
          <p:cNvPicPr>
            <a:picLocks noChangeAspect="1"/>
          </p:cNvPicPr>
          <p:nvPr/>
        </p:nvPicPr>
        <p:blipFill>
          <a:blip r:embed="rId3"/>
          <a:stretch>
            <a:fillRect/>
          </a:stretch>
        </p:blipFill>
        <p:spPr>
          <a:xfrm>
            <a:off x="3684697" y="3630881"/>
            <a:ext cx="4822604" cy="2239600"/>
          </a:xfrm>
          <a:prstGeom prst="rect">
            <a:avLst/>
          </a:prstGeom>
        </p:spPr>
      </p:pic>
      <p:sp>
        <p:nvSpPr>
          <p:cNvPr id="7" name="Rectangle 6">
            <a:extLst>
              <a:ext uri="{FF2B5EF4-FFF2-40B4-BE49-F238E27FC236}">
                <a16:creationId xmlns:a16="http://schemas.microsoft.com/office/drawing/2014/main" id="{62C1804A-93C7-BE65-C70F-D771C54A2094}"/>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Get the most recent comic number</a:t>
            </a:r>
            <a:endParaRPr lang="en-CN" b="1" dirty="0">
              <a:latin typeface="PT Sans" panose="020B0503020203020204" pitchFamily="34" charset="77"/>
            </a:endParaRPr>
          </a:p>
        </p:txBody>
      </p:sp>
    </p:spTree>
    <p:extLst>
      <p:ext uri="{BB962C8B-B14F-4D97-AF65-F5344CB8AC3E}">
        <p14:creationId xmlns:p14="http://schemas.microsoft.com/office/powerpoint/2010/main" val="10584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program&#10;&#10;AI-generated content may be incorrect.">
            <a:extLst>
              <a:ext uri="{FF2B5EF4-FFF2-40B4-BE49-F238E27FC236}">
                <a16:creationId xmlns:a16="http://schemas.microsoft.com/office/drawing/2014/main" id="{D52E9AFF-9CA3-F02E-2A8C-743AC1BDAE04}"/>
              </a:ext>
            </a:extLst>
          </p:cNvPr>
          <p:cNvPicPr>
            <a:picLocks noChangeAspect="1"/>
          </p:cNvPicPr>
          <p:nvPr/>
        </p:nvPicPr>
        <p:blipFill>
          <a:blip r:embed="rId2"/>
          <a:stretch>
            <a:fillRect/>
          </a:stretch>
        </p:blipFill>
        <p:spPr>
          <a:xfrm>
            <a:off x="2705394" y="1185165"/>
            <a:ext cx="6781209" cy="4131409"/>
          </a:xfrm>
          <a:prstGeom prst="rect">
            <a:avLst/>
          </a:prstGeom>
        </p:spPr>
      </p:pic>
      <p:sp>
        <p:nvSpPr>
          <p:cNvPr id="7" name="Rectangle 6">
            <a:extLst>
              <a:ext uri="{FF2B5EF4-FFF2-40B4-BE49-F238E27FC236}">
                <a16:creationId xmlns:a16="http://schemas.microsoft.com/office/drawing/2014/main" id="{D9801A6E-B219-B970-D118-FE7915EAF315}"/>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Get the last fetched comic number from the log file</a:t>
            </a:r>
            <a:endParaRPr lang="en-CN" b="1" dirty="0">
              <a:latin typeface="PT Sans" panose="020B0503020203020204" pitchFamily="34" charset="77"/>
            </a:endParaRPr>
          </a:p>
        </p:txBody>
      </p:sp>
    </p:spTree>
    <p:extLst>
      <p:ext uri="{BB962C8B-B14F-4D97-AF65-F5344CB8AC3E}">
        <p14:creationId xmlns:p14="http://schemas.microsoft.com/office/powerpoint/2010/main" val="1491744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screen shot of a black screen&#10;&#10;AI-generated content may be incorrect.">
            <a:extLst>
              <a:ext uri="{FF2B5EF4-FFF2-40B4-BE49-F238E27FC236}">
                <a16:creationId xmlns:a16="http://schemas.microsoft.com/office/drawing/2014/main" id="{D8D29157-374D-2425-6099-D5F423B483BB}"/>
              </a:ext>
            </a:extLst>
          </p:cNvPr>
          <p:cNvPicPr>
            <a:picLocks noChangeAspect="1"/>
          </p:cNvPicPr>
          <p:nvPr/>
        </p:nvPicPr>
        <p:blipFill>
          <a:blip r:embed="rId2"/>
          <a:stretch>
            <a:fillRect/>
          </a:stretch>
        </p:blipFill>
        <p:spPr>
          <a:xfrm>
            <a:off x="3073399" y="1943100"/>
            <a:ext cx="6045200" cy="2971800"/>
          </a:xfrm>
          <a:prstGeom prst="rect">
            <a:avLst/>
          </a:prstGeom>
        </p:spPr>
      </p:pic>
      <p:sp>
        <p:nvSpPr>
          <p:cNvPr id="7" name="Rectangle 6">
            <a:extLst>
              <a:ext uri="{FF2B5EF4-FFF2-40B4-BE49-F238E27FC236}">
                <a16:creationId xmlns:a16="http://schemas.microsoft.com/office/drawing/2014/main" id="{5854C6D2-696E-4268-F139-0F5DBA480A3D}"/>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Check if there is new comic data </a:t>
            </a:r>
            <a:endParaRPr lang="en-CN" b="1" dirty="0">
              <a:latin typeface="PT Sans" panose="020B0503020203020204" pitchFamily="34" charset="77"/>
            </a:endParaRPr>
          </a:p>
        </p:txBody>
      </p:sp>
    </p:spTree>
    <p:extLst>
      <p:ext uri="{BB962C8B-B14F-4D97-AF65-F5344CB8AC3E}">
        <p14:creationId xmlns:p14="http://schemas.microsoft.com/office/powerpoint/2010/main" val="1410420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code&#10;&#10;AI-generated content may be incorrect.">
            <a:extLst>
              <a:ext uri="{FF2B5EF4-FFF2-40B4-BE49-F238E27FC236}">
                <a16:creationId xmlns:a16="http://schemas.microsoft.com/office/drawing/2014/main" id="{FB51F440-E0D6-AA27-B6A6-DA1297EC32F9}"/>
              </a:ext>
            </a:extLst>
          </p:cNvPr>
          <p:cNvPicPr>
            <a:picLocks noChangeAspect="1"/>
          </p:cNvPicPr>
          <p:nvPr/>
        </p:nvPicPr>
        <p:blipFill>
          <a:blip r:embed="rId2"/>
          <a:stretch>
            <a:fillRect/>
          </a:stretch>
        </p:blipFill>
        <p:spPr>
          <a:xfrm>
            <a:off x="2676614" y="427501"/>
            <a:ext cx="6838769" cy="2025770"/>
          </a:xfrm>
          <a:prstGeom prst="rect">
            <a:avLst/>
          </a:prstGeom>
        </p:spPr>
      </p:pic>
      <p:pic>
        <p:nvPicPr>
          <p:cNvPr id="6" name="Picture 5" descr="A computer screen shot of a code&#10;&#10;AI-generated content may be incorrect.">
            <a:extLst>
              <a:ext uri="{FF2B5EF4-FFF2-40B4-BE49-F238E27FC236}">
                <a16:creationId xmlns:a16="http://schemas.microsoft.com/office/drawing/2014/main" id="{C85244D1-758B-4592-C3DA-8201D11329FF}"/>
              </a:ext>
            </a:extLst>
          </p:cNvPr>
          <p:cNvPicPr>
            <a:picLocks noChangeAspect="1"/>
          </p:cNvPicPr>
          <p:nvPr/>
        </p:nvPicPr>
        <p:blipFill>
          <a:blip r:embed="rId3"/>
          <a:stretch>
            <a:fillRect/>
          </a:stretch>
        </p:blipFill>
        <p:spPr>
          <a:xfrm>
            <a:off x="2676614" y="2453271"/>
            <a:ext cx="6838769" cy="3764197"/>
          </a:xfrm>
          <a:prstGeom prst="rect">
            <a:avLst/>
          </a:prstGeom>
        </p:spPr>
      </p:pic>
      <p:sp>
        <p:nvSpPr>
          <p:cNvPr id="7" name="Frame 6">
            <a:extLst>
              <a:ext uri="{FF2B5EF4-FFF2-40B4-BE49-F238E27FC236}">
                <a16:creationId xmlns:a16="http://schemas.microsoft.com/office/drawing/2014/main" id="{C72E9C8C-E982-73A1-074D-30B4F5A6C014}"/>
              </a:ext>
            </a:extLst>
          </p:cNvPr>
          <p:cNvSpPr/>
          <p:nvPr/>
        </p:nvSpPr>
        <p:spPr>
          <a:xfrm>
            <a:off x="4256475" y="3338623"/>
            <a:ext cx="1041991" cy="180753"/>
          </a:xfrm>
          <a:prstGeom prst="frame">
            <a:avLst/>
          </a:prstGeom>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8" name="Rectangle 7">
            <a:extLst>
              <a:ext uri="{FF2B5EF4-FFF2-40B4-BE49-F238E27FC236}">
                <a16:creationId xmlns:a16="http://schemas.microsoft.com/office/drawing/2014/main" id="{64C43154-604D-C1FD-3966-03BB6A36C8A9}"/>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Fetch the new available comic data</a:t>
            </a:r>
            <a:endParaRPr lang="en-CN" b="1" dirty="0">
              <a:latin typeface="PT Sans" panose="020B0503020203020204" pitchFamily="34" charset="77"/>
            </a:endParaRPr>
          </a:p>
        </p:txBody>
      </p:sp>
    </p:spTree>
    <p:extLst>
      <p:ext uri="{BB962C8B-B14F-4D97-AF65-F5344CB8AC3E}">
        <p14:creationId xmlns:p14="http://schemas.microsoft.com/office/powerpoint/2010/main" val="2171217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with text on it&#10;&#10;AI-generated content may be incorrect.">
            <a:extLst>
              <a:ext uri="{FF2B5EF4-FFF2-40B4-BE49-F238E27FC236}">
                <a16:creationId xmlns:a16="http://schemas.microsoft.com/office/drawing/2014/main" id="{4E71CA38-D5CB-BB19-468C-8D1A66E6038F}"/>
              </a:ext>
            </a:extLst>
          </p:cNvPr>
          <p:cNvPicPr>
            <a:picLocks noChangeAspect="1"/>
          </p:cNvPicPr>
          <p:nvPr/>
        </p:nvPicPr>
        <p:blipFill>
          <a:blip r:embed="rId2"/>
          <a:stretch>
            <a:fillRect/>
          </a:stretch>
        </p:blipFill>
        <p:spPr>
          <a:xfrm>
            <a:off x="2506027" y="1098535"/>
            <a:ext cx="7179944" cy="4660930"/>
          </a:xfrm>
          <a:prstGeom prst="rect">
            <a:avLst/>
          </a:prstGeom>
        </p:spPr>
      </p:pic>
      <p:sp>
        <p:nvSpPr>
          <p:cNvPr id="7" name="Rectangle 6">
            <a:extLst>
              <a:ext uri="{FF2B5EF4-FFF2-40B4-BE49-F238E27FC236}">
                <a16:creationId xmlns:a16="http://schemas.microsoft.com/office/drawing/2014/main" id="{E46A8B9E-C997-0A31-6F4D-A297EAF7F2FC}"/>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Store the new data in GCS</a:t>
            </a:r>
            <a:endParaRPr lang="en-CN" b="1" dirty="0">
              <a:latin typeface="PT Sans" panose="020B0503020203020204" pitchFamily="34" charset="77"/>
            </a:endParaRPr>
          </a:p>
        </p:txBody>
      </p:sp>
    </p:spTree>
    <p:extLst>
      <p:ext uri="{BB962C8B-B14F-4D97-AF65-F5344CB8AC3E}">
        <p14:creationId xmlns:p14="http://schemas.microsoft.com/office/powerpoint/2010/main" val="36825426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computer code&#10;&#10;AI-generated content may be incorrect.">
            <a:extLst>
              <a:ext uri="{FF2B5EF4-FFF2-40B4-BE49-F238E27FC236}">
                <a16:creationId xmlns:a16="http://schemas.microsoft.com/office/drawing/2014/main" id="{42BFFC8A-156A-11EF-2073-B127AD454797}"/>
              </a:ext>
            </a:extLst>
          </p:cNvPr>
          <p:cNvPicPr>
            <a:picLocks noChangeAspect="1"/>
          </p:cNvPicPr>
          <p:nvPr/>
        </p:nvPicPr>
        <p:blipFill>
          <a:blip r:embed="rId2"/>
          <a:stretch>
            <a:fillRect/>
          </a:stretch>
        </p:blipFill>
        <p:spPr>
          <a:xfrm>
            <a:off x="2659281" y="1602341"/>
            <a:ext cx="6873436" cy="3653318"/>
          </a:xfrm>
          <a:prstGeom prst="rect">
            <a:avLst/>
          </a:prstGeom>
        </p:spPr>
      </p:pic>
      <p:sp>
        <p:nvSpPr>
          <p:cNvPr id="5" name="Rectangle 4">
            <a:extLst>
              <a:ext uri="{FF2B5EF4-FFF2-40B4-BE49-F238E27FC236}">
                <a16:creationId xmlns:a16="http://schemas.microsoft.com/office/drawing/2014/main" id="{17F1BE44-9E19-D031-7C25-3B0E8141B3C3}"/>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Update or create the log file to store the last fetched comic number</a:t>
            </a:r>
            <a:endParaRPr lang="en-CN" b="1" dirty="0">
              <a:latin typeface="PT Sans" panose="020B0503020203020204" pitchFamily="34" charset="77"/>
            </a:endParaRPr>
          </a:p>
        </p:txBody>
      </p:sp>
    </p:spTree>
    <p:extLst>
      <p:ext uri="{BB962C8B-B14F-4D97-AF65-F5344CB8AC3E}">
        <p14:creationId xmlns:p14="http://schemas.microsoft.com/office/powerpoint/2010/main" val="3592849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6201B-FA7A-54CC-D66B-6B05078CB53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E057E266-86B1-5487-6E3B-C0157C4E6CC9}"/>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2.0 – Challenges and Takeaways </a:t>
            </a:r>
          </a:p>
        </p:txBody>
      </p:sp>
      <p:sp>
        <p:nvSpPr>
          <p:cNvPr id="6" name="TextBox 5">
            <a:extLst>
              <a:ext uri="{FF2B5EF4-FFF2-40B4-BE49-F238E27FC236}">
                <a16:creationId xmlns:a16="http://schemas.microsoft.com/office/drawing/2014/main" id="{2E2197CE-8910-D327-2487-20051C8A5611}"/>
              </a:ext>
            </a:extLst>
          </p:cNvPr>
          <p:cNvSpPr txBox="1"/>
          <p:nvPr/>
        </p:nvSpPr>
        <p:spPr>
          <a:xfrm>
            <a:off x="6095999" y="3092261"/>
            <a:ext cx="2441616" cy="523220"/>
          </a:xfrm>
          <a:prstGeom prst="rect">
            <a:avLst/>
          </a:prstGeom>
          <a:noFill/>
        </p:spPr>
        <p:txBody>
          <a:bodyPr wrap="square">
            <a:spAutoFit/>
          </a:bodyPr>
          <a:lstStyle/>
          <a:p>
            <a:r>
              <a:rPr lang="en-US" sz="1400" dirty="0"/>
              <a:t>decide which tasks to run based on certain conditions</a:t>
            </a:r>
            <a:endParaRPr lang="en-CN" sz="1400" dirty="0"/>
          </a:p>
        </p:txBody>
      </p:sp>
      <p:sp>
        <p:nvSpPr>
          <p:cNvPr id="9" name="TextBox 8">
            <a:extLst>
              <a:ext uri="{FF2B5EF4-FFF2-40B4-BE49-F238E27FC236}">
                <a16:creationId xmlns:a16="http://schemas.microsoft.com/office/drawing/2014/main" id="{93DBB040-A8B8-E3B8-B6C0-0DB49DD9DB60}"/>
              </a:ext>
            </a:extLst>
          </p:cNvPr>
          <p:cNvSpPr txBox="1"/>
          <p:nvPr/>
        </p:nvSpPr>
        <p:spPr>
          <a:xfrm>
            <a:off x="8698675" y="3092261"/>
            <a:ext cx="2995550" cy="523220"/>
          </a:xfrm>
          <a:prstGeom prst="rect">
            <a:avLst/>
          </a:prstGeom>
          <a:noFill/>
        </p:spPr>
        <p:txBody>
          <a:bodyPr wrap="square">
            <a:spAutoFit/>
          </a:bodyPr>
          <a:lstStyle/>
          <a:p>
            <a:r>
              <a:rPr lang="en-US" sz="1400" dirty="0"/>
              <a:t>pass data between tasks without having to store it outside the pipeline</a:t>
            </a:r>
            <a:endParaRPr lang="en-CN" sz="1400" dirty="0"/>
          </a:p>
        </p:txBody>
      </p:sp>
      <p:sp>
        <p:nvSpPr>
          <p:cNvPr id="22" name="Rounded Rectangle 21">
            <a:extLst>
              <a:ext uri="{FF2B5EF4-FFF2-40B4-BE49-F238E27FC236}">
                <a16:creationId xmlns:a16="http://schemas.microsoft.com/office/drawing/2014/main" id="{C0154769-680D-16EC-94D6-BE1E71537F09}"/>
              </a:ext>
            </a:extLst>
          </p:cNvPr>
          <p:cNvSpPr/>
          <p:nvPr/>
        </p:nvSpPr>
        <p:spPr>
          <a:xfrm>
            <a:off x="1235034" y="1920830"/>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Error</a:t>
            </a:r>
          </a:p>
          <a:p>
            <a:pPr algn="ctr"/>
            <a:r>
              <a:rPr lang="en-CN" dirty="0">
                <a:latin typeface="PT Sans" panose="020B0503020203020204" pitchFamily="34" charset="77"/>
              </a:rPr>
              <a:t>Handeling</a:t>
            </a:r>
          </a:p>
        </p:txBody>
      </p:sp>
      <p:sp>
        <p:nvSpPr>
          <p:cNvPr id="23" name="Rounded Rectangle 22">
            <a:extLst>
              <a:ext uri="{FF2B5EF4-FFF2-40B4-BE49-F238E27FC236}">
                <a16:creationId xmlns:a16="http://schemas.microsoft.com/office/drawing/2014/main" id="{91CAB66D-282D-6688-BD2C-1CB707671E72}"/>
              </a:ext>
            </a:extLst>
          </p:cNvPr>
          <p:cNvSpPr/>
          <p:nvPr/>
        </p:nvSpPr>
        <p:spPr>
          <a:xfrm>
            <a:off x="3730336" y="1920830"/>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DAG graph</a:t>
            </a:r>
          </a:p>
        </p:txBody>
      </p:sp>
      <p:sp>
        <p:nvSpPr>
          <p:cNvPr id="24" name="Rounded Rectangle 23">
            <a:extLst>
              <a:ext uri="{FF2B5EF4-FFF2-40B4-BE49-F238E27FC236}">
                <a16:creationId xmlns:a16="http://schemas.microsoft.com/office/drawing/2014/main" id="{A44F12DB-5B98-BCF5-F1F0-0ECF5A1124C0}"/>
              </a:ext>
            </a:extLst>
          </p:cNvPr>
          <p:cNvSpPr/>
          <p:nvPr/>
        </p:nvSpPr>
        <p:spPr>
          <a:xfrm>
            <a:off x="6380018" y="1920830"/>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Xcom</a:t>
            </a:r>
          </a:p>
        </p:txBody>
      </p:sp>
      <p:sp>
        <p:nvSpPr>
          <p:cNvPr id="25" name="Rounded Rectangle 24">
            <a:extLst>
              <a:ext uri="{FF2B5EF4-FFF2-40B4-BE49-F238E27FC236}">
                <a16:creationId xmlns:a16="http://schemas.microsoft.com/office/drawing/2014/main" id="{EB22A411-F1DD-5C46-764D-815EB02BE532}"/>
              </a:ext>
            </a:extLst>
          </p:cNvPr>
          <p:cNvSpPr/>
          <p:nvPr/>
        </p:nvSpPr>
        <p:spPr>
          <a:xfrm>
            <a:off x="9258795" y="1920830"/>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Task Branching</a:t>
            </a:r>
            <a:endParaRPr lang="en-CN" dirty="0">
              <a:latin typeface="PT Sans" panose="020B0503020203020204" pitchFamily="34" charset="77"/>
            </a:endParaRPr>
          </a:p>
        </p:txBody>
      </p:sp>
      <p:pic>
        <p:nvPicPr>
          <p:cNvPr id="29" name="Picture 28" descr="A screenshot of a computer screen&#10;&#10;AI-generated content may be incorrect.">
            <a:extLst>
              <a:ext uri="{FF2B5EF4-FFF2-40B4-BE49-F238E27FC236}">
                <a16:creationId xmlns:a16="http://schemas.microsoft.com/office/drawing/2014/main" id="{080944B8-2887-D02B-EC68-1043F06C3BD8}"/>
              </a:ext>
            </a:extLst>
          </p:cNvPr>
          <p:cNvPicPr>
            <a:picLocks noChangeAspect="1"/>
          </p:cNvPicPr>
          <p:nvPr/>
        </p:nvPicPr>
        <p:blipFill>
          <a:blip r:embed="rId3"/>
          <a:stretch>
            <a:fillRect/>
          </a:stretch>
        </p:blipFill>
        <p:spPr>
          <a:xfrm>
            <a:off x="1547255" y="3747335"/>
            <a:ext cx="7772400" cy="1124659"/>
          </a:xfrm>
          <a:prstGeom prst="rect">
            <a:avLst/>
          </a:prstGeom>
        </p:spPr>
      </p:pic>
      <p:pic>
        <p:nvPicPr>
          <p:cNvPr id="30" name="Picture 29">
            <a:extLst>
              <a:ext uri="{FF2B5EF4-FFF2-40B4-BE49-F238E27FC236}">
                <a16:creationId xmlns:a16="http://schemas.microsoft.com/office/drawing/2014/main" id="{C36F01A3-AD7D-5449-CEC1-00F0DD1A5E1E}"/>
              </a:ext>
            </a:extLst>
          </p:cNvPr>
          <p:cNvPicPr>
            <a:picLocks noChangeAspect="1"/>
          </p:cNvPicPr>
          <p:nvPr/>
        </p:nvPicPr>
        <p:blipFill>
          <a:blip r:embed="rId4"/>
          <a:stretch>
            <a:fillRect/>
          </a:stretch>
        </p:blipFill>
        <p:spPr>
          <a:xfrm>
            <a:off x="1542307" y="5152857"/>
            <a:ext cx="7772400" cy="1049720"/>
          </a:xfrm>
          <a:prstGeom prst="rect">
            <a:avLst/>
          </a:prstGeom>
        </p:spPr>
      </p:pic>
      <p:cxnSp>
        <p:nvCxnSpPr>
          <p:cNvPr id="32" name="Straight Arrow Connector 31">
            <a:extLst>
              <a:ext uri="{FF2B5EF4-FFF2-40B4-BE49-F238E27FC236}">
                <a16:creationId xmlns:a16="http://schemas.microsoft.com/office/drawing/2014/main" id="{48315D04-F324-41A0-742A-4F22D4E62D65}"/>
              </a:ext>
            </a:extLst>
          </p:cNvPr>
          <p:cNvCxnSpPr/>
          <p:nvPr/>
        </p:nvCxnSpPr>
        <p:spPr>
          <a:xfrm>
            <a:off x="5130140" y="4871994"/>
            <a:ext cx="0" cy="412525"/>
          </a:xfrm>
          <a:prstGeom prst="straightConnector1">
            <a:avLst/>
          </a:prstGeom>
          <a:ln>
            <a:solidFill>
              <a:srgbClr val="FF7F02"/>
            </a:solidFill>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764795F3-7897-255A-DCB6-7293E56F5F4B}"/>
              </a:ext>
            </a:extLst>
          </p:cNvPr>
          <p:cNvCxnSpPr/>
          <p:nvPr/>
        </p:nvCxnSpPr>
        <p:spPr>
          <a:xfrm>
            <a:off x="4579421" y="3092261"/>
            <a:ext cx="0" cy="790970"/>
          </a:xfrm>
          <a:prstGeom prst="straightConnector1">
            <a:avLst/>
          </a:prstGeom>
          <a:ln>
            <a:solidFill>
              <a:srgbClr val="FF7F0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8236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2E0FDE-0508-2918-7D1C-BF54400B3E28}"/>
              </a:ext>
            </a:extLst>
          </p:cNvPr>
          <p:cNvPicPr>
            <a:picLocks noChangeAspect="1"/>
          </p:cNvPicPr>
          <p:nvPr/>
        </p:nvPicPr>
        <p:blipFill>
          <a:blip r:embed="rId2"/>
          <a:stretch>
            <a:fillRect/>
          </a:stretch>
        </p:blipFill>
        <p:spPr>
          <a:xfrm>
            <a:off x="1111201" y="1995806"/>
            <a:ext cx="9969595" cy="2866388"/>
          </a:xfrm>
          <a:prstGeom prst="rect">
            <a:avLst/>
          </a:prstGeom>
        </p:spPr>
      </p:pic>
      <p:sp>
        <p:nvSpPr>
          <p:cNvPr id="3" name="Rectangle 2">
            <a:extLst>
              <a:ext uri="{FF2B5EF4-FFF2-40B4-BE49-F238E27FC236}">
                <a16:creationId xmlns:a16="http://schemas.microsoft.com/office/drawing/2014/main" id="{D971862A-FAE4-781F-38F4-6968D46D7786}"/>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2.0 – Check data in GCS</a:t>
            </a:r>
          </a:p>
        </p:txBody>
      </p:sp>
    </p:spTree>
    <p:extLst>
      <p:ext uri="{BB962C8B-B14F-4D97-AF65-F5344CB8AC3E}">
        <p14:creationId xmlns:p14="http://schemas.microsoft.com/office/powerpoint/2010/main" val="5594584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011AC-F198-934C-D522-9DF804E2F48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76F4EC8-6D21-43DB-D729-1B6E8ADA046D}"/>
              </a:ext>
            </a:extLst>
          </p:cNvPr>
          <p:cNvPicPr>
            <a:picLocks noChangeAspect="1"/>
          </p:cNvPicPr>
          <p:nvPr/>
        </p:nvPicPr>
        <p:blipFill>
          <a:blip r:embed="rId3"/>
          <a:stretch>
            <a:fillRect/>
          </a:stretch>
        </p:blipFill>
        <p:spPr>
          <a:xfrm>
            <a:off x="1695790" y="1252680"/>
            <a:ext cx="8268791" cy="3973613"/>
          </a:xfrm>
          <a:prstGeom prst="rect">
            <a:avLst/>
          </a:prstGeom>
        </p:spPr>
      </p:pic>
      <p:sp>
        <p:nvSpPr>
          <p:cNvPr id="3" name="Frame 2">
            <a:extLst>
              <a:ext uri="{FF2B5EF4-FFF2-40B4-BE49-F238E27FC236}">
                <a16:creationId xmlns:a16="http://schemas.microsoft.com/office/drawing/2014/main" id="{BAFF2816-4549-6D60-2729-FC867B71DCAB}"/>
              </a:ext>
            </a:extLst>
          </p:cNvPr>
          <p:cNvSpPr/>
          <p:nvPr/>
        </p:nvSpPr>
        <p:spPr>
          <a:xfrm>
            <a:off x="4290134" y="1889150"/>
            <a:ext cx="5674447" cy="2700671"/>
          </a:xfrm>
          <a:prstGeom prst="frame">
            <a:avLst>
              <a:gd name="adj1" fmla="val 1609"/>
            </a:avLst>
          </a:prstGeom>
          <a:solidFill>
            <a:srgbClr val="FF7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FC8002"/>
              </a:solidFill>
            </a:endParaRPr>
          </a:p>
        </p:txBody>
      </p:sp>
      <p:sp>
        <p:nvSpPr>
          <p:cNvPr id="4" name="Rectangle 3">
            <a:extLst>
              <a:ext uri="{FF2B5EF4-FFF2-40B4-BE49-F238E27FC236}">
                <a16:creationId xmlns:a16="http://schemas.microsoft.com/office/drawing/2014/main" id="{74A5AE12-3DFB-019E-5CFF-2B6344145E37}"/>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Move on – Data transformation</a:t>
            </a:r>
          </a:p>
        </p:txBody>
      </p:sp>
    </p:spTree>
    <p:extLst>
      <p:ext uri="{BB962C8B-B14F-4D97-AF65-F5344CB8AC3E}">
        <p14:creationId xmlns:p14="http://schemas.microsoft.com/office/powerpoint/2010/main" val="158512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3C49D4-6804-105B-817B-04A58228C843}"/>
              </a:ext>
            </a:extLst>
          </p:cNvPr>
          <p:cNvPicPr>
            <a:picLocks noChangeAspect="1"/>
          </p:cNvPicPr>
          <p:nvPr/>
        </p:nvPicPr>
        <p:blipFill>
          <a:blip r:embed="rId3"/>
          <a:stretch>
            <a:fillRect/>
          </a:stretch>
        </p:blipFill>
        <p:spPr>
          <a:xfrm>
            <a:off x="1961603" y="1442193"/>
            <a:ext cx="8268791" cy="3973613"/>
          </a:xfrm>
          <a:prstGeom prst="rect">
            <a:avLst/>
          </a:prstGeom>
        </p:spPr>
      </p:pic>
      <p:sp>
        <p:nvSpPr>
          <p:cNvPr id="6" name="Rectangle 5">
            <a:extLst>
              <a:ext uri="{FF2B5EF4-FFF2-40B4-BE49-F238E27FC236}">
                <a16:creationId xmlns:a16="http://schemas.microsoft.com/office/drawing/2014/main" id="{41C770A9-22BA-6A34-8527-0D8758C2C7C2}"/>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Pipeline Architechture</a:t>
            </a:r>
          </a:p>
        </p:txBody>
      </p:sp>
    </p:spTree>
    <p:extLst>
      <p:ext uri="{BB962C8B-B14F-4D97-AF65-F5344CB8AC3E}">
        <p14:creationId xmlns:p14="http://schemas.microsoft.com/office/powerpoint/2010/main" val="2186829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2622B-DDBF-8120-AFC8-BE6C6EF5BF0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14CF333D-E4C0-9D82-A7E2-6EA7901C5328}"/>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step 1: GCS (landing zone) to Bigquery (data warehouse)</a:t>
            </a:r>
          </a:p>
        </p:txBody>
      </p:sp>
      <p:pic>
        <p:nvPicPr>
          <p:cNvPr id="5" name="Picture 4">
            <a:extLst>
              <a:ext uri="{FF2B5EF4-FFF2-40B4-BE49-F238E27FC236}">
                <a16:creationId xmlns:a16="http://schemas.microsoft.com/office/drawing/2014/main" id="{7DF0DA66-4CFA-F6DA-3D20-99F80DEDCF32}"/>
              </a:ext>
            </a:extLst>
          </p:cNvPr>
          <p:cNvPicPr>
            <a:picLocks noChangeAspect="1"/>
          </p:cNvPicPr>
          <p:nvPr/>
        </p:nvPicPr>
        <p:blipFill>
          <a:blip r:embed="rId3"/>
          <a:stretch>
            <a:fillRect/>
          </a:stretch>
        </p:blipFill>
        <p:spPr>
          <a:xfrm>
            <a:off x="811151" y="3113718"/>
            <a:ext cx="10569695" cy="630563"/>
          </a:xfrm>
          <a:prstGeom prst="rect">
            <a:avLst/>
          </a:prstGeom>
        </p:spPr>
      </p:pic>
    </p:spTree>
    <p:extLst>
      <p:ext uri="{BB962C8B-B14F-4D97-AF65-F5344CB8AC3E}">
        <p14:creationId xmlns:p14="http://schemas.microsoft.com/office/powerpoint/2010/main" val="1845115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 code&#10;&#10;AI-generated content may be incorrect.">
            <a:extLst>
              <a:ext uri="{FF2B5EF4-FFF2-40B4-BE49-F238E27FC236}">
                <a16:creationId xmlns:a16="http://schemas.microsoft.com/office/drawing/2014/main" id="{D5A5ED86-FBF7-EBE6-6969-1A5F367C7319}"/>
              </a:ext>
            </a:extLst>
          </p:cNvPr>
          <p:cNvPicPr>
            <a:picLocks noChangeAspect="1"/>
          </p:cNvPicPr>
          <p:nvPr/>
        </p:nvPicPr>
        <p:blipFill>
          <a:blip r:embed="rId2"/>
          <a:stretch>
            <a:fillRect/>
          </a:stretch>
        </p:blipFill>
        <p:spPr>
          <a:xfrm>
            <a:off x="3073400" y="1409700"/>
            <a:ext cx="6045200" cy="4038600"/>
          </a:xfrm>
          <a:prstGeom prst="rect">
            <a:avLst/>
          </a:prstGeom>
        </p:spPr>
      </p:pic>
      <p:sp>
        <p:nvSpPr>
          <p:cNvPr id="4" name="Rectangle 3">
            <a:extLst>
              <a:ext uri="{FF2B5EF4-FFF2-40B4-BE49-F238E27FC236}">
                <a16:creationId xmlns:a16="http://schemas.microsoft.com/office/drawing/2014/main" id="{70F6C5F8-66FB-857D-E974-E3F8D5653429}"/>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DAG – </a:t>
            </a:r>
            <a:r>
              <a:rPr lang="en-US" b="1" dirty="0">
                <a:latin typeface="PT Sans" panose="020B0503020203020204" pitchFamily="34" charset="77"/>
              </a:rPr>
              <a:t>Define variables and </a:t>
            </a:r>
            <a:r>
              <a:rPr lang="en-US" b="1" dirty="0" err="1">
                <a:latin typeface="PT Sans" panose="020B0503020203020204" pitchFamily="34" charset="77"/>
              </a:rPr>
              <a:t>dag</a:t>
            </a:r>
            <a:r>
              <a:rPr lang="en-US" b="1" dirty="0">
                <a:latin typeface="PT Sans" panose="020B0503020203020204" pitchFamily="34" charset="77"/>
              </a:rPr>
              <a:t> configuration</a:t>
            </a:r>
            <a:endParaRPr lang="en-CN" b="1" dirty="0">
              <a:latin typeface="PT Sans" panose="020B0503020203020204" pitchFamily="34" charset="77"/>
            </a:endParaRPr>
          </a:p>
        </p:txBody>
      </p:sp>
    </p:spTree>
    <p:extLst>
      <p:ext uri="{BB962C8B-B14F-4D97-AF65-F5344CB8AC3E}">
        <p14:creationId xmlns:p14="http://schemas.microsoft.com/office/powerpoint/2010/main" val="40033681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BADFDE-3528-4C69-9D17-1EA41606E0E5}"/>
            </a:ext>
          </a:extLst>
        </p:cNvPr>
        <p:cNvGrpSpPr/>
        <p:nvPr/>
      </p:nvGrpSpPr>
      <p:grpSpPr>
        <a:xfrm>
          <a:off x="0" y="0"/>
          <a:ext cx="0" cy="0"/>
          <a:chOff x="0" y="0"/>
          <a:chExt cx="0" cy="0"/>
        </a:xfrm>
      </p:grpSpPr>
      <p:pic>
        <p:nvPicPr>
          <p:cNvPr id="4" name="Picture 3" descr="A screen shot of a computer program&#10;&#10;AI-generated content may be incorrect.">
            <a:extLst>
              <a:ext uri="{FF2B5EF4-FFF2-40B4-BE49-F238E27FC236}">
                <a16:creationId xmlns:a16="http://schemas.microsoft.com/office/drawing/2014/main" id="{86586CC7-2F74-C1ED-52AF-78DCEAF26949}"/>
              </a:ext>
            </a:extLst>
          </p:cNvPr>
          <p:cNvPicPr>
            <a:picLocks noChangeAspect="1"/>
          </p:cNvPicPr>
          <p:nvPr/>
        </p:nvPicPr>
        <p:blipFill>
          <a:blip r:embed="rId2"/>
          <a:stretch>
            <a:fillRect/>
          </a:stretch>
        </p:blipFill>
        <p:spPr>
          <a:xfrm>
            <a:off x="3073399" y="1943100"/>
            <a:ext cx="6045200" cy="2971800"/>
          </a:xfrm>
          <a:prstGeom prst="rect">
            <a:avLst/>
          </a:prstGeom>
        </p:spPr>
      </p:pic>
      <p:sp>
        <p:nvSpPr>
          <p:cNvPr id="5" name="Rectangle 4">
            <a:extLst>
              <a:ext uri="{FF2B5EF4-FFF2-40B4-BE49-F238E27FC236}">
                <a16:creationId xmlns:a16="http://schemas.microsoft.com/office/drawing/2014/main" id="{86E48A41-1CDD-A3DC-636B-11D982D98197}"/>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DAG – </a:t>
            </a:r>
            <a:r>
              <a:rPr lang="en-US" b="1" dirty="0">
                <a:latin typeface="PT Sans" panose="020B0503020203020204" pitchFamily="34" charset="77"/>
              </a:rPr>
              <a:t>Get already processed file list</a:t>
            </a:r>
            <a:endParaRPr lang="en-CN" b="1" dirty="0">
              <a:latin typeface="PT Sans" panose="020B0503020203020204" pitchFamily="34" charset="77"/>
            </a:endParaRPr>
          </a:p>
        </p:txBody>
      </p:sp>
    </p:spTree>
    <p:extLst>
      <p:ext uri="{BB962C8B-B14F-4D97-AF65-F5344CB8AC3E}">
        <p14:creationId xmlns:p14="http://schemas.microsoft.com/office/powerpoint/2010/main" val="16562509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7252DCDD-B39E-72BB-C6DF-4FEBD1B632C9}"/>
              </a:ext>
            </a:extLst>
          </p:cNvPr>
          <p:cNvPicPr>
            <a:picLocks noChangeAspect="1"/>
          </p:cNvPicPr>
          <p:nvPr/>
        </p:nvPicPr>
        <p:blipFill>
          <a:blip r:embed="rId2"/>
          <a:stretch>
            <a:fillRect/>
          </a:stretch>
        </p:blipFill>
        <p:spPr>
          <a:xfrm>
            <a:off x="2757079" y="1850729"/>
            <a:ext cx="6677840" cy="3156542"/>
          </a:xfrm>
          <a:prstGeom prst="rect">
            <a:avLst/>
          </a:prstGeom>
        </p:spPr>
      </p:pic>
      <p:sp>
        <p:nvSpPr>
          <p:cNvPr id="4" name="Rectangle 3">
            <a:extLst>
              <a:ext uri="{FF2B5EF4-FFF2-40B4-BE49-F238E27FC236}">
                <a16:creationId xmlns:a16="http://schemas.microsoft.com/office/drawing/2014/main" id="{C2D0100B-0E22-3085-4AED-8655832A3546}"/>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DAG – </a:t>
            </a:r>
            <a:r>
              <a:rPr lang="en-US" b="1" dirty="0">
                <a:latin typeface="PT Sans" panose="020B0503020203020204" pitchFamily="34" charset="77"/>
              </a:rPr>
              <a:t>Filter files that haven’t been processed</a:t>
            </a:r>
            <a:endParaRPr lang="en-CN" b="1" dirty="0">
              <a:latin typeface="PT Sans" panose="020B0503020203020204" pitchFamily="34" charset="77"/>
            </a:endParaRPr>
          </a:p>
        </p:txBody>
      </p:sp>
    </p:spTree>
    <p:extLst>
      <p:ext uri="{BB962C8B-B14F-4D97-AF65-F5344CB8AC3E}">
        <p14:creationId xmlns:p14="http://schemas.microsoft.com/office/powerpoint/2010/main" val="37782303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AI-generated content may be incorrect.">
            <a:extLst>
              <a:ext uri="{FF2B5EF4-FFF2-40B4-BE49-F238E27FC236}">
                <a16:creationId xmlns:a16="http://schemas.microsoft.com/office/drawing/2014/main" id="{9CFCFA25-7402-7723-AB8A-BE2DE73788D9}"/>
              </a:ext>
            </a:extLst>
          </p:cNvPr>
          <p:cNvPicPr>
            <a:picLocks noChangeAspect="1"/>
          </p:cNvPicPr>
          <p:nvPr/>
        </p:nvPicPr>
        <p:blipFill>
          <a:blip r:embed="rId2"/>
          <a:stretch>
            <a:fillRect/>
          </a:stretch>
        </p:blipFill>
        <p:spPr>
          <a:xfrm>
            <a:off x="3336372" y="439387"/>
            <a:ext cx="5276786" cy="6418612"/>
          </a:xfrm>
          <a:prstGeom prst="rect">
            <a:avLst/>
          </a:prstGeom>
        </p:spPr>
      </p:pic>
      <p:sp>
        <p:nvSpPr>
          <p:cNvPr id="6" name="Rectangle 5">
            <a:extLst>
              <a:ext uri="{FF2B5EF4-FFF2-40B4-BE49-F238E27FC236}">
                <a16:creationId xmlns:a16="http://schemas.microsoft.com/office/drawing/2014/main" id="{0B18A862-FBCF-A423-D002-04490FA3F0B6}"/>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DAG – </a:t>
            </a:r>
            <a:r>
              <a:rPr lang="en-US" b="1" dirty="0">
                <a:latin typeface="PT Sans" panose="020B0503020203020204" pitchFamily="34" charset="77"/>
              </a:rPr>
              <a:t>Load the new comic data to </a:t>
            </a:r>
            <a:r>
              <a:rPr lang="en-US" b="1" dirty="0" err="1">
                <a:latin typeface="PT Sans" panose="020B0503020203020204" pitchFamily="34" charset="77"/>
              </a:rPr>
              <a:t>Bigquery</a:t>
            </a:r>
            <a:endParaRPr lang="en-CN" b="1" dirty="0">
              <a:latin typeface="PT Sans" panose="020B0503020203020204" pitchFamily="34" charset="77"/>
            </a:endParaRPr>
          </a:p>
        </p:txBody>
      </p:sp>
    </p:spTree>
    <p:extLst>
      <p:ext uri="{BB962C8B-B14F-4D97-AF65-F5344CB8AC3E}">
        <p14:creationId xmlns:p14="http://schemas.microsoft.com/office/powerpoint/2010/main" val="250741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C506C46F-BC9E-11AC-B427-BAF44BB70FDD}"/>
              </a:ext>
            </a:extLst>
          </p:cNvPr>
          <p:cNvPicPr>
            <a:picLocks noChangeAspect="1"/>
          </p:cNvPicPr>
          <p:nvPr/>
        </p:nvPicPr>
        <p:blipFill>
          <a:blip r:embed="rId2"/>
          <a:stretch>
            <a:fillRect/>
          </a:stretch>
        </p:blipFill>
        <p:spPr>
          <a:xfrm>
            <a:off x="2913912" y="1215360"/>
            <a:ext cx="6045200" cy="3683000"/>
          </a:xfrm>
          <a:prstGeom prst="rect">
            <a:avLst/>
          </a:prstGeom>
        </p:spPr>
      </p:pic>
      <p:sp>
        <p:nvSpPr>
          <p:cNvPr id="4" name="Rectangle 3">
            <a:extLst>
              <a:ext uri="{FF2B5EF4-FFF2-40B4-BE49-F238E27FC236}">
                <a16:creationId xmlns:a16="http://schemas.microsoft.com/office/drawing/2014/main" id="{6EEED56A-B16F-BEA2-634E-B071C55052A7}"/>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DAG – </a:t>
            </a:r>
            <a:r>
              <a:rPr lang="en-US" b="1" dirty="0">
                <a:latin typeface="PT Sans" panose="020B0503020203020204" pitchFamily="34" charset="77"/>
              </a:rPr>
              <a:t>Update the log file</a:t>
            </a:r>
            <a:endParaRPr lang="en-CN" b="1" dirty="0">
              <a:latin typeface="PT Sans" panose="020B0503020203020204" pitchFamily="34" charset="77"/>
            </a:endParaRPr>
          </a:p>
        </p:txBody>
      </p:sp>
    </p:spTree>
    <p:extLst>
      <p:ext uri="{BB962C8B-B14F-4D97-AF65-F5344CB8AC3E}">
        <p14:creationId xmlns:p14="http://schemas.microsoft.com/office/powerpoint/2010/main" val="1458419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 code&#10;&#10;AI-generated content may be incorrect.">
            <a:extLst>
              <a:ext uri="{FF2B5EF4-FFF2-40B4-BE49-F238E27FC236}">
                <a16:creationId xmlns:a16="http://schemas.microsoft.com/office/drawing/2014/main" id="{6859BB8A-113F-7AB1-6ADB-1F97479F9B36}"/>
              </a:ext>
            </a:extLst>
          </p:cNvPr>
          <p:cNvPicPr>
            <a:picLocks noChangeAspect="1"/>
          </p:cNvPicPr>
          <p:nvPr/>
        </p:nvPicPr>
        <p:blipFill>
          <a:blip r:embed="rId3"/>
          <a:stretch>
            <a:fillRect/>
          </a:stretch>
        </p:blipFill>
        <p:spPr>
          <a:xfrm>
            <a:off x="6007986" y="755650"/>
            <a:ext cx="6045200" cy="5346700"/>
          </a:xfrm>
          <a:prstGeom prst="rect">
            <a:avLst/>
          </a:prstGeom>
        </p:spPr>
      </p:pic>
      <p:pic>
        <p:nvPicPr>
          <p:cNvPr id="4" name="Picture 3" descr="A computer screen shot of a code&#10;&#10;AI-generated content may be incorrect.">
            <a:extLst>
              <a:ext uri="{FF2B5EF4-FFF2-40B4-BE49-F238E27FC236}">
                <a16:creationId xmlns:a16="http://schemas.microsoft.com/office/drawing/2014/main" id="{F4661B97-C2EF-D71F-647A-178EBF1C2165}"/>
              </a:ext>
            </a:extLst>
          </p:cNvPr>
          <p:cNvPicPr>
            <a:picLocks noChangeAspect="1"/>
          </p:cNvPicPr>
          <p:nvPr/>
        </p:nvPicPr>
        <p:blipFill>
          <a:blip r:embed="rId4"/>
          <a:stretch>
            <a:fillRect/>
          </a:stretch>
        </p:blipFill>
        <p:spPr>
          <a:xfrm>
            <a:off x="0" y="1871330"/>
            <a:ext cx="5701381" cy="3138155"/>
          </a:xfrm>
          <a:prstGeom prst="rect">
            <a:avLst/>
          </a:prstGeom>
        </p:spPr>
      </p:pic>
      <p:cxnSp>
        <p:nvCxnSpPr>
          <p:cNvPr id="6" name="Straight Arrow Connector 5">
            <a:extLst>
              <a:ext uri="{FF2B5EF4-FFF2-40B4-BE49-F238E27FC236}">
                <a16:creationId xmlns:a16="http://schemas.microsoft.com/office/drawing/2014/main" id="{F532098F-FA52-4DCF-06C5-43E17F293EDF}"/>
              </a:ext>
            </a:extLst>
          </p:cNvPr>
          <p:cNvCxnSpPr/>
          <p:nvPr/>
        </p:nvCxnSpPr>
        <p:spPr>
          <a:xfrm>
            <a:off x="5454502" y="3429000"/>
            <a:ext cx="76554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 name="Frame 6">
            <a:extLst>
              <a:ext uri="{FF2B5EF4-FFF2-40B4-BE49-F238E27FC236}">
                <a16:creationId xmlns:a16="http://schemas.microsoft.com/office/drawing/2014/main" id="{A583351C-B734-23FE-0DB4-3A436B835088}"/>
              </a:ext>
            </a:extLst>
          </p:cNvPr>
          <p:cNvSpPr/>
          <p:nvPr/>
        </p:nvSpPr>
        <p:spPr>
          <a:xfrm>
            <a:off x="7145079" y="2690036"/>
            <a:ext cx="3476847" cy="2009554"/>
          </a:xfrm>
          <a:prstGeom prst="frame">
            <a:avLst>
              <a:gd name="adj1" fmla="val 2976"/>
            </a:avLst>
          </a:prstGeom>
          <a:solidFill>
            <a:srgbClr val="FF7F0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p:sp>
        <p:nvSpPr>
          <p:cNvPr id="8" name="Rectangle 7">
            <a:extLst>
              <a:ext uri="{FF2B5EF4-FFF2-40B4-BE49-F238E27FC236}">
                <a16:creationId xmlns:a16="http://schemas.microsoft.com/office/drawing/2014/main" id="{C9BA8A89-CAE1-1D79-3EAE-4C07C5DD95B4}"/>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Oops, </a:t>
            </a:r>
            <a:r>
              <a:rPr lang="en-US" b="1" dirty="0">
                <a:latin typeface="PT Sans" panose="020B0503020203020204" pitchFamily="34" charset="77"/>
              </a:rPr>
              <a:t>ERROR!!</a:t>
            </a:r>
            <a:endParaRPr lang="en-CN" b="1" dirty="0">
              <a:latin typeface="PT Sans" panose="020B0503020203020204" pitchFamily="34" charset="77"/>
            </a:endParaRPr>
          </a:p>
        </p:txBody>
      </p:sp>
    </p:spTree>
    <p:extLst>
      <p:ext uri="{BB962C8B-B14F-4D97-AF65-F5344CB8AC3E}">
        <p14:creationId xmlns:p14="http://schemas.microsoft.com/office/powerpoint/2010/main" val="93255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ack screen with text on it&#10;&#10;AI-generated content may be incorrect.">
            <a:extLst>
              <a:ext uri="{FF2B5EF4-FFF2-40B4-BE49-F238E27FC236}">
                <a16:creationId xmlns:a16="http://schemas.microsoft.com/office/drawing/2014/main" id="{D88F2201-D3AD-4A52-819C-BA215884387F}"/>
              </a:ext>
            </a:extLst>
          </p:cNvPr>
          <p:cNvPicPr>
            <a:picLocks noChangeAspect="1"/>
          </p:cNvPicPr>
          <p:nvPr/>
        </p:nvPicPr>
        <p:blipFill>
          <a:blip r:embed="rId2"/>
          <a:stretch>
            <a:fillRect/>
          </a:stretch>
        </p:blipFill>
        <p:spPr>
          <a:xfrm>
            <a:off x="2695863" y="2029242"/>
            <a:ext cx="5969000" cy="1905000"/>
          </a:xfrm>
          <a:prstGeom prst="rect">
            <a:avLst/>
          </a:prstGeom>
        </p:spPr>
      </p:pic>
    </p:spTree>
    <p:extLst>
      <p:ext uri="{BB962C8B-B14F-4D97-AF65-F5344CB8AC3E}">
        <p14:creationId xmlns:p14="http://schemas.microsoft.com/office/powerpoint/2010/main" val="1707867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F3174-CCFF-2EB2-69AD-45BD89936576}"/>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391AD099-ABA3-CEE4-A4C1-A0DA1FB6874B}"/>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Check the raw table in Bigquery</a:t>
            </a:r>
          </a:p>
        </p:txBody>
      </p:sp>
      <p:pic>
        <p:nvPicPr>
          <p:cNvPr id="3" name="Picture 2">
            <a:extLst>
              <a:ext uri="{FF2B5EF4-FFF2-40B4-BE49-F238E27FC236}">
                <a16:creationId xmlns:a16="http://schemas.microsoft.com/office/drawing/2014/main" id="{3AFF5CE0-6E03-7559-076A-77BE6C4E85DF}"/>
              </a:ext>
            </a:extLst>
          </p:cNvPr>
          <p:cNvPicPr>
            <a:picLocks noChangeAspect="1"/>
          </p:cNvPicPr>
          <p:nvPr/>
        </p:nvPicPr>
        <p:blipFill>
          <a:blip r:embed="rId3"/>
          <a:stretch>
            <a:fillRect/>
          </a:stretch>
        </p:blipFill>
        <p:spPr>
          <a:xfrm>
            <a:off x="771599" y="1341656"/>
            <a:ext cx="10648802" cy="4174687"/>
          </a:xfrm>
          <a:prstGeom prst="rect">
            <a:avLst/>
          </a:prstGeom>
        </p:spPr>
      </p:pic>
    </p:spTree>
    <p:extLst>
      <p:ext uri="{BB962C8B-B14F-4D97-AF65-F5344CB8AC3E}">
        <p14:creationId xmlns:p14="http://schemas.microsoft.com/office/powerpoint/2010/main" val="2503246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3BCB36-AF52-FB7F-09B3-4872829CA94F}"/>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32EA0D7-B56A-3475-FB8F-0981850B73BF}"/>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Challenge and Takeaway</a:t>
            </a:r>
          </a:p>
        </p:txBody>
      </p:sp>
      <p:sp>
        <p:nvSpPr>
          <p:cNvPr id="2" name="Rounded Rectangle 1">
            <a:extLst>
              <a:ext uri="{FF2B5EF4-FFF2-40B4-BE49-F238E27FC236}">
                <a16:creationId xmlns:a16="http://schemas.microsoft.com/office/drawing/2014/main" id="{DD7E155E-DC24-BA60-0B98-0C3BD7BBBD0F}"/>
              </a:ext>
            </a:extLst>
          </p:cNvPr>
          <p:cNvSpPr/>
          <p:nvPr/>
        </p:nvSpPr>
        <p:spPr>
          <a:xfrm>
            <a:off x="2529446" y="2870860"/>
            <a:ext cx="2766950"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PT Sans" panose="020B0503020203020204" pitchFamily="34" charset="77"/>
              </a:rPr>
              <a:t>figuring out the correct operator or method </a:t>
            </a:r>
            <a:endParaRPr lang="en-CN" dirty="0">
              <a:latin typeface="PT Sans" panose="020B0503020203020204" pitchFamily="34" charset="77"/>
            </a:endParaRPr>
          </a:p>
        </p:txBody>
      </p:sp>
      <p:sp>
        <p:nvSpPr>
          <p:cNvPr id="5" name="Rounded Rectangle 4">
            <a:extLst>
              <a:ext uri="{FF2B5EF4-FFF2-40B4-BE49-F238E27FC236}">
                <a16:creationId xmlns:a16="http://schemas.microsoft.com/office/drawing/2014/main" id="{7C7112FD-DC0C-22ED-F23D-2048A6176551}"/>
              </a:ext>
            </a:extLst>
          </p:cNvPr>
          <p:cNvSpPr/>
          <p:nvPr/>
        </p:nvSpPr>
        <p:spPr>
          <a:xfrm>
            <a:off x="6582888" y="2870860"/>
            <a:ext cx="2766950"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official documentation</a:t>
            </a:r>
          </a:p>
        </p:txBody>
      </p:sp>
    </p:spTree>
    <p:extLst>
      <p:ext uri="{BB962C8B-B14F-4D97-AF65-F5344CB8AC3E}">
        <p14:creationId xmlns:p14="http://schemas.microsoft.com/office/powerpoint/2010/main" val="37078858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C3F77-F3D4-10EF-715D-29AA5EDC98B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E32DC90-A761-C6BC-81B9-85B6A1E815DC}"/>
              </a:ext>
            </a:extLst>
          </p:cNvPr>
          <p:cNvPicPr>
            <a:picLocks noChangeAspect="1"/>
          </p:cNvPicPr>
          <p:nvPr/>
        </p:nvPicPr>
        <p:blipFill>
          <a:blip r:embed="rId3"/>
          <a:stretch>
            <a:fillRect/>
          </a:stretch>
        </p:blipFill>
        <p:spPr>
          <a:xfrm>
            <a:off x="1961605" y="1302107"/>
            <a:ext cx="8268791" cy="3973613"/>
          </a:xfrm>
          <a:prstGeom prst="rect">
            <a:avLst/>
          </a:prstGeom>
        </p:spPr>
      </p:pic>
      <p:sp>
        <p:nvSpPr>
          <p:cNvPr id="2" name="Frame 1">
            <a:extLst>
              <a:ext uri="{FF2B5EF4-FFF2-40B4-BE49-F238E27FC236}">
                <a16:creationId xmlns:a16="http://schemas.microsoft.com/office/drawing/2014/main" id="{FC2C270A-B15F-1F78-59EA-50EB9B9473BB}"/>
              </a:ext>
            </a:extLst>
          </p:cNvPr>
          <p:cNvSpPr/>
          <p:nvPr/>
        </p:nvSpPr>
        <p:spPr>
          <a:xfrm>
            <a:off x="1961604" y="2215024"/>
            <a:ext cx="4258443" cy="2147777"/>
          </a:xfrm>
          <a:prstGeom prst="frame">
            <a:avLst>
              <a:gd name="adj1" fmla="val 1609"/>
            </a:avLst>
          </a:prstGeom>
          <a:solidFill>
            <a:srgbClr val="FF7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FC8002"/>
              </a:solidFill>
            </a:endParaRPr>
          </a:p>
        </p:txBody>
      </p:sp>
      <p:sp>
        <p:nvSpPr>
          <p:cNvPr id="3" name="Rectangle 2">
            <a:extLst>
              <a:ext uri="{FF2B5EF4-FFF2-40B4-BE49-F238E27FC236}">
                <a16:creationId xmlns:a16="http://schemas.microsoft.com/office/drawing/2014/main" id="{F4E30777-62AB-E6DE-D93C-5F06E4D42DC1}"/>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Get Started: Data Ingestion</a:t>
            </a:r>
          </a:p>
        </p:txBody>
      </p:sp>
    </p:spTree>
    <p:extLst>
      <p:ext uri="{BB962C8B-B14F-4D97-AF65-F5344CB8AC3E}">
        <p14:creationId xmlns:p14="http://schemas.microsoft.com/office/powerpoint/2010/main" val="3043241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3474F-5546-C262-B3F3-F16EC3739393}"/>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7C968B50-0422-A88B-DC44-14E644000B55}"/>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Step 2: Get started with DBT – date model </a:t>
            </a:r>
          </a:p>
        </p:txBody>
      </p:sp>
      <p:pic>
        <p:nvPicPr>
          <p:cNvPr id="4" name="Picture 3" descr="A diagram of a data flow&#10;&#10;AI-generated content may be incorrect.">
            <a:extLst>
              <a:ext uri="{FF2B5EF4-FFF2-40B4-BE49-F238E27FC236}">
                <a16:creationId xmlns:a16="http://schemas.microsoft.com/office/drawing/2014/main" id="{C729CD5B-F8E0-2BA2-3289-1040348721FB}"/>
              </a:ext>
            </a:extLst>
          </p:cNvPr>
          <p:cNvPicPr>
            <a:picLocks noChangeAspect="1"/>
          </p:cNvPicPr>
          <p:nvPr/>
        </p:nvPicPr>
        <p:blipFill>
          <a:blip r:embed="rId3"/>
          <a:stretch>
            <a:fillRect/>
          </a:stretch>
        </p:blipFill>
        <p:spPr>
          <a:xfrm>
            <a:off x="3206965" y="1356195"/>
            <a:ext cx="5216599" cy="3860602"/>
          </a:xfrm>
          <a:prstGeom prst="rect">
            <a:avLst/>
          </a:prstGeom>
        </p:spPr>
      </p:pic>
    </p:spTree>
    <p:extLst>
      <p:ext uri="{BB962C8B-B14F-4D97-AF65-F5344CB8AC3E}">
        <p14:creationId xmlns:p14="http://schemas.microsoft.com/office/powerpoint/2010/main" val="3089965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62EC9C-172B-C75A-E61E-DE81ED900F80}"/>
              </a:ext>
            </a:extLst>
          </p:cNvPr>
          <p:cNvPicPr>
            <a:picLocks noChangeAspect="1"/>
          </p:cNvPicPr>
          <p:nvPr/>
        </p:nvPicPr>
        <p:blipFill>
          <a:blip r:embed="rId3"/>
          <a:stretch>
            <a:fillRect/>
          </a:stretch>
        </p:blipFill>
        <p:spPr>
          <a:xfrm>
            <a:off x="498213" y="2281029"/>
            <a:ext cx="3242202" cy="2886724"/>
          </a:xfrm>
          <a:prstGeom prst="rect">
            <a:avLst/>
          </a:prstGeom>
        </p:spPr>
      </p:pic>
      <p:sp>
        <p:nvSpPr>
          <p:cNvPr id="6" name="Rectangle 5">
            <a:extLst>
              <a:ext uri="{FF2B5EF4-FFF2-40B4-BE49-F238E27FC236}">
                <a16:creationId xmlns:a16="http://schemas.microsoft.com/office/drawing/2014/main" id="{CD7AFBF7-0DCB-50F3-3A26-57F57C792852}"/>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Step 2: Get started with DBT – Medallion structure </a:t>
            </a:r>
          </a:p>
        </p:txBody>
      </p:sp>
      <p:sp>
        <p:nvSpPr>
          <p:cNvPr id="8" name="TextBox 7">
            <a:extLst>
              <a:ext uri="{FF2B5EF4-FFF2-40B4-BE49-F238E27FC236}">
                <a16:creationId xmlns:a16="http://schemas.microsoft.com/office/drawing/2014/main" id="{37D8D4B7-82C5-5063-EDD5-18E2D0827ADF}"/>
              </a:ext>
            </a:extLst>
          </p:cNvPr>
          <p:cNvSpPr txBox="1"/>
          <p:nvPr/>
        </p:nvSpPr>
        <p:spPr>
          <a:xfrm>
            <a:off x="4419412" y="1708454"/>
            <a:ext cx="6961909" cy="4031873"/>
          </a:xfrm>
          <a:prstGeom prst="rect">
            <a:avLst/>
          </a:prstGeom>
          <a:noFill/>
        </p:spPr>
        <p:txBody>
          <a:bodyPr wrap="square">
            <a:spAutoFit/>
          </a:bodyPr>
          <a:lstStyle/>
          <a:p>
            <a:r>
              <a:rPr lang="en-US" sz="1600" dirty="0">
                <a:latin typeface="PT Sans" panose="020B0503020203020204" pitchFamily="34" charset="77"/>
              </a:rPr>
              <a:t>Bronze Layer:</a:t>
            </a:r>
          </a:p>
          <a:p>
            <a:pPr>
              <a:buFont typeface="Arial" panose="020B0604020202020204" pitchFamily="34" charset="0"/>
              <a:buChar char="•"/>
            </a:pPr>
            <a:r>
              <a:rPr lang="en-US" sz="1600" dirty="0">
                <a:latin typeface="PT Sans" panose="020B0503020203020204" pitchFamily="34" charset="77"/>
              </a:rPr>
              <a:t> Raw, unprocessed data</a:t>
            </a:r>
          </a:p>
          <a:p>
            <a:pPr>
              <a:buFont typeface="Arial" panose="020B0604020202020204" pitchFamily="34" charset="0"/>
              <a:buChar char="•"/>
            </a:pPr>
            <a:r>
              <a:rPr lang="en-US" sz="1600" dirty="0">
                <a:latin typeface="PT Sans" panose="020B0503020203020204" pitchFamily="34" charset="77"/>
              </a:rPr>
              <a:t> Changed column names and added basic logging information</a:t>
            </a:r>
          </a:p>
          <a:p>
            <a:pPr>
              <a:buFont typeface="Arial" panose="020B0604020202020204" pitchFamily="34" charset="0"/>
              <a:buChar char="•"/>
            </a:pPr>
            <a:r>
              <a:rPr lang="en-US" sz="1600" dirty="0">
                <a:latin typeface="PT Sans" panose="020B0503020203020204" pitchFamily="34" charset="77"/>
              </a:rPr>
              <a:t> An incremental table with </a:t>
            </a:r>
            <a:r>
              <a:rPr lang="en-US" sz="1600" dirty="0" err="1">
                <a:latin typeface="PT Sans" panose="020B0503020203020204" pitchFamily="34" charset="77"/>
              </a:rPr>
              <a:t>comic_id</a:t>
            </a:r>
            <a:endParaRPr lang="en-US" sz="1600" dirty="0">
              <a:latin typeface="PT Sans" panose="020B0503020203020204" pitchFamily="34" charset="77"/>
            </a:endParaRPr>
          </a:p>
          <a:p>
            <a:pPr>
              <a:buFont typeface="Arial" panose="020B0604020202020204" pitchFamily="34" charset="0"/>
              <a:buChar char="•"/>
            </a:pPr>
            <a:endParaRPr lang="en-US" sz="1600" dirty="0">
              <a:latin typeface="PT Sans" panose="020B0503020203020204" pitchFamily="34" charset="77"/>
            </a:endParaRPr>
          </a:p>
          <a:p>
            <a:r>
              <a:rPr lang="en-US" sz="1600" dirty="0">
                <a:latin typeface="PT Sans" panose="020B0503020203020204" pitchFamily="34" charset="77"/>
              </a:rPr>
              <a:t>Silver Layer:</a:t>
            </a:r>
          </a:p>
          <a:p>
            <a:pPr>
              <a:buFont typeface="Arial" panose="020B0604020202020204" pitchFamily="34" charset="0"/>
              <a:buChar char="•"/>
            </a:pPr>
            <a:r>
              <a:rPr lang="en-US" sz="1600" dirty="0">
                <a:latin typeface="PT Sans" panose="020B0503020203020204" pitchFamily="34" charset="77"/>
              </a:rPr>
              <a:t> Comic Dimension table: Selects all descriptive columns from the bronze comic data; an incremental table</a:t>
            </a:r>
          </a:p>
          <a:p>
            <a:pPr>
              <a:buFont typeface="Arial" panose="020B0604020202020204" pitchFamily="34" charset="0"/>
              <a:buChar char="•"/>
            </a:pPr>
            <a:r>
              <a:rPr lang="en-US" sz="1600" dirty="0">
                <a:latin typeface="PT Sans" panose="020B0503020203020204" pitchFamily="34" charset="77"/>
              </a:rPr>
              <a:t> Comic Fact table: Calculates metrics (cost, views, reviews) and joins with the date dimension table to get the </a:t>
            </a:r>
            <a:r>
              <a:rPr lang="en-US" sz="1600" dirty="0" err="1">
                <a:latin typeface="PT Sans" panose="020B0503020203020204" pitchFamily="34" charset="77"/>
              </a:rPr>
              <a:t>date_id</a:t>
            </a:r>
            <a:r>
              <a:rPr lang="en-US" sz="1600" dirty="0">
                <a:latin typeface="PT Sans" panose="020B0503020203020204" pitchFamily="34" charset="77"/>
              </a:rPr>
              <a:t>; an incremental table</a:t>
            </a:r>
          </a:p>
          <a:p>
            <a:pPr>
              <a:buFont typeface="Arial" panose="020B0604020202020204" pitchFamily="34" charset="0"/>
              <a:buChar char="•"/>
            </a:pPr>
            <a:endParaRPr lang="en-US" sz="1600" dirty="0">
              <a:latin typeface="PT Sans" panose="020B0503020203020204" pitchFamily="34" charset="77"/>
            </a:endParaRPr>
          </a:p>
          <a:p>
            <a:r>
              <a:rPr lang="en-US" sz="1600" dirty="0">
                <a:latin typeface="PT Sans" panose="020B0503020203020204" pitchFamily="34" charset="77"/>
              </a:rPr>
              <a:t>Gold Layer:</a:t>
            </a:r>
          </a:p>
          <a:p>
            <a:pPr>
              <a:buFont typeface="Arial" panose="020B0604020202020204" pitchFamily="34" charset="0"/>
              <a:buChar char="•"/>
            </a:pPr>
            <a:r>
              <a:rPr lang="en-US" sz="1600" dirty="0">
                <a:latin typeface="PT Sans" panose="020B0503020203020204" pitchFamily="34" charset="77"/>
              </a:rPr>
              <a:t> One incremental table with all extended date information from 2006 to the current day</a:t>
            </a:r>
          </a:p>
          <a:p>
            <a:pPr>
              <a:buFont typeface="Arial" panose="020B0604020202020204" pitchFamily="34" charset="0"/>
              <a:buChar char="•"/>
            </a:pPr>
            <a:endParaRPr lang="en-US" sz="1600" dirty="0">
              <a:latin typeface="PT Sans" panose="020B0503020203020204" pitchFamily="34" charset="77"/>
            </a:endParaRPr>
          </a:p>
          <a:p>
            <a:r>
              <a:rPr lang="en-US" sz="1600" dirty="0">
                <a:latin typeface="PT Sans" panose="020B0503020203020204" pitchFamily="34" charset="77"/>
              </a:rPr>
              <a:t>In each layer, an extra timestamp is added</a:t>
            </a:r>
          </a:p>
        </p:txBody>
      </p:sp>
    </p:spTree>
    <p:extLst>
      <p:ext uri="{BB962C8B-B14F-4D97-AF65-F5344CB8AC3E}">
        <p14:creationId xmlns:p14="http://schemas.microsoft.com/office/powerpoint/2010/main" val="26534298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AI-generated content may be incorrect.">
            <a:extLst>
              <a:ext uri="{FF2B5EF4-FFF2-40B4-BE49-F238E27FC236}">
                <a16:creationId xmlns:a16="http://schemas.microsoft.com/office/drawing/2014/main" id="{21B75BEB-ACAC-C3C9-293B-C03B179096CF}"/>
              </a:ext>
            </a:extLst>
          </p:cNvPr>
          <p:cNvPicPr>
            <a:picLocks noChangeAspect="1"/>
          </p:cNvPicPr>
          <p:nvPr/>
        </p:nvPicPr>
        <p:blipFill>
          <a:blip r:embed="rId3"/>
          <a:stretch>
            <a:fillRect/>
          </a:stretch>
        </p:blipFill>
        <p:spPr>
          <a:xfrm>
            <a:off x="6095999" y="1111250"/>
            <a:ext cx="4292600" cy="4635500"/>
          </a:xfrm>
          <a:prstGeom prst="rect">
            <a:avLst/>
          </a:prstGeom>
        </p:spPr>
      </p:pic>
      <p:sp>
        <p:nvSpPr>
          <p:cNvPr id="4" name="Rectangle 3">
            <a:extLst>
              <a:ext uri="{FF2B5EF4-FFF2-40B4-BE49-F238E27FC236}">
                <a16:creationId xmlns:a16="http://schemas.microsoft.com/office/drawing/2014/main" id="{A7C0E506-0546-6B50-AA32-AD01FD0E34C2}"/>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Bronze</a:t>
            </a:r>
          </a:p>
        </p:txBody>
      </p:sp>
      <p:pic>
        <p:nvPicPr>
          <p:cNvPr id="5" name="Picture 4" descr="A screenshot of a computer program&#10;&#10;AI-generated content may be incorrect.">
            <a:extLst>
              <a:ext uri="{FF2B5EF4-FFF2-40B4-BE49-F238E27FC236}">
                <a16:creationId xmlns:a16="http://schemas.microsoft.com/office/drawing/2014/main" id="{57F39973-93ED-DB82-24D1-1F676F0AF159}"/>
              </a:ext>
            </a:extLst>
          </p:cNvPr>
          <p:cNvPicPr>
            <a:picLocks noChangeAspect="1"/>
          </p:cNvPicPr>
          <p:nvPr/>
        </p:nvPicPr>
        <p:blipFill>
          <a:blip r:embed="rId4"/>
          <a:stretch>
            <a:fillRect/>
          </a:stretch>
        </p:blipFill>
        <p:spPr>
          <a:xfrm>
            <a:off x="1409071" y="2120900"/>
            <a:ext cx="4292600" cy="2616200"/>
          </a:xfrm>
          <a:prstGeom prst="rect">
            <a:avLst/>
          </a:prstGeom>
        </p:spPr>
      </p:pic>
    </p:spTree>
    <p:extLst>
      <p:ext uri="{BB962C8B-B14F-4D97-AF65-F5344CB8AC3E}">
        <p14:creationId xmlns:p14="http://schemas.microsoft.com/office/powerpoint/2010/main" val="729606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68053-DDD4-8345-7018-104E5F8B4F7C}"/>
            </a:ext>
          </a:extLst>
        </p:cNvPr>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41FC979D-E65A-2E80-628B-5752CAC09856}"/>
              </a:ext>
            </a:extLst>
          </p:cNvPr>
          <p:cNvPicPr>
            <a:picLocks noChangeAspect="1"/>
          </p:cNvPicPr>
          <p:nvPr/>
        </p:nvPicPr>
        <p:blipFill>
          <a:blip r:embed="rId2"/>
          <a:stretch>
            <a:fillRect/>
          </a:stretch>
        </p:blipFill>
        <p:spPr>
          <a:xfrm>
            <a:off x="3654793" y="1132244"/>
            <a:ext cx="4882412" cy="4593512"/>
          </a:xfrm>
          <a:prstGeom prst="rect">
            <a:avLst/>
          </a:prstGeom>
        </p:spPr>
      </p:pic>
      <p:sp>
        <p:nvSpPr>
          <p:cNvPr id="6" name="Rectangle 5">
            <a:extLst>
              <a:ext uri="{FF2B5EF4-FFF2-40B4-BE49-F238E27FC236}">
                <a16:creationId xmlns:a16="http://schemas.microsoft.com/office/drawing/2014/main" id="{6D4043F3-307C-D342-1697-201F3B96FACD}"/>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Silver comic dimension</a:t>
            </a:r>
          </a:p>
        </p:txBody>
      </p:sp>
    </p:spTree>
    <p:extLst>
      <p:ext uri="{BB962C8B-B14F-4D97-AF65-F5344CB8AC3E}">
        <p14:creationId xmlns:p14="http://schemas.microsoft.com/office/powerpoint/2010/main" val="1136403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8F029-7207-D18E-57EF-6F77A983C614}"/>
            </a:ext>
          </a:extLst>
        </p:cNvPr>
        <p:cNvGrpSpPr/>
        <p:nvPr/>
      </p:nvGrpSpPr>
      <p:grpSpPr>
        <a:xfrm>
          <a:off x="0" y="0"/>
          <a:ext cx="0" cy="0"/>
          <a:chOff x="0" y="0"/>
          <a:chExt cx="0" cy="0"/>
        </a:xfrm>
      </p:grpSpPr>
      <p:pic>
        <p:nvPicPr>
          <p:cNvPr id="2" name="Picture 1" descr="A screen shot of a computer program&#10;&#10;AI-generated content may be incorrect.">
            <a:extLst>
              <a:ext uri="{FF2B5EF4-FFF2-40B4-BE49-F238E27FC236}">
                <a16:creationId xmlns:a16="http://schemas.microsoft.com/office/drawing/2014/main" id="{8265BA90-6B9A-AE6C-D16D-DC60FAC007CF}"/>
              </a:ext>
            </a:extLst>
          </p:cNvPr>
          <p:cNvPicPr>
            <a:picLocks noChangeAspect="1"/>
          </p:cNvPicPr>
          <p:nvPr/>
        </p:nvPicPr>
        <p:blipFill>
          <a:blip r:embed="rId2"/>
          <a:stretch>
            <a:fillRect/>
          </a:stretch>
        </p:blipFill>
        <p:spPr>
          <a:xfrm>
            <a:off x="3644012" y="679623"/>
            <a:ext cx="4903974" cy="5020044"/>
          </a:xfrm>
          <a:prstGeom prst="rect">
            <a:avLst/>
          </a:prstGeom>
        </p:spPr>
      </p:pic>
      <p:sp>
        <p:nvSpPr>
          <p:cNvPr id="3" name="Rectangle 2">
            <a:extLst>
              <a:ext uri="{FF2B5EF4-FFF2-40B4-BE49-F238E27FC236}">
                <a16:creationId xmlns:a16="http://schemas.microsoft.com/office/drawing/2014/main" id="{A03709EE-8A97-7796-D1D2-FB44C70CA4C7}"/>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Silver comic fact</a:t>
            </a:r>
          </a:p>
        </p:txBody>
      </p:sp>
    </p:spTree>
    <p:extLst>
      <p:ext uri="{BB962C8B-B14F-4D97-AF65-F5344CB8AC3E}">
        <p14:creationId xmlns:p14="http://schemas.microsoft.com/office/powerpoint/2010/main" val="117172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computer program&#10;&#10;AI-generated content may be incorrect.">
            <a:extLst>
              <a:ext uri="{FF2B5EF4-FFF2-40B4-BE49-F238E27FC236}">
                <a16:creationId xmlns:a16="http://schemas.microsoft.com/office/drawing/2014/main" id="{651729BE-34EA-2534-7DB8-7146DEEF2D49}"/>
              </a:ext>
            </a:extLst>
          </p:cNvPr>
          <p:cNvPicPr>
            <a:picLocks noChangeAspect="1"/>
          </p:cNvPicPr>
          <p:nvPr/>
        </p:nvPicPr>
        <p:blipFill>
          <a:blip r:embed="rId2"/>
          <a:stretch>
            <a:fillRect/>
          </a:stretch>
        </p:blipFill>
        <p:spPr>
          <a:xfrm>
            <a:off x="4652111" y="596651"/>
            <a:ext cx="2306829" cy="5664698"/>
          </a:xfrm>
          <a:prstGeom prst="rect">
            <a:avLst/>
          </a:prstGeom>
        </p:spPr>
      </p:pic>
      <p:sp>
        <p:nvSpPr>
          <p:cNvPr id="4" name="Rectangle 3">
            <a:extLst>
              <a:ext uri="{FF2B5EF4-FFF2-40B4-BE49-F238E27FC236}">
                <a16:creationId xmlns:a16="http://schemas.microsoft.com/office/drawing/2014/main" id="{CA0A18F4-07AD-0B1E-F1FF-8068E67CDD1F}"/>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Gold date dimension</a:t>
            </a:r>
          </a:p>
        </p:txBody>
      </p:sp>
    </p:spTree>
    <p:extLst>
      <p:ext uri="{BB962C8B-B14F-4D97-AF65-F5344CB8AC3E}">
        <p14:creationId xmlns:p14="http://schemas.microsoft.com/office/powerpoint/2010/main" val="19257890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C527E472-28A2-80EF-57F2-F6DDF796312C}"/>
              </a:ext>
            </a:extLst>
          </p:cNvPr>
          <p:cNvGraphicFramePr>
            <a:graphicFrameLocks noGrp="1"/>
          </p:cNvGraphicFramePr>
          <p:nvPr>
            <p:extLst>
              <p:ext uri="{D42A27DB-BD31-4B8C-83A1-F6EECF244321}">
                <p14:modId xmlns:p14="http://schemas.microsoft.com/office/powerpoint/2010/main" val="2787356019"/>
              </p:ext>
            </p:extLst>
          </p:nvPr>
        </p:nvGraphicFramePr>
        <p:xfrm>
          <a:off x="3643534" y="1717082"/>
          <a:ext cx="4024422" cy="3423836"/>
        </p:xfrm>
        <a:graphic>
          <a:graphicData uri="http://schemas.openxmlformats.org/drawingml/2006/table">
            <a:tbl>
              <a:tblPr>
                <a:tableStyleId>{5C22544A-7EE6-4342-B048-85BDC9FD1C3A}</a:tableStyleId>
              </a:tblPr>
              <a:tblGrid>
                <a:gridCol w="1606127">
                  <a:extLst>
                    <a:ext uri="{9D8B030D-6E8A-4147-A177-3AD203B41FA5}">
                      <a16:colId xmlns:a16="http://schemas.microsoft.com/office/drawing/2014/main" val="1266067595"/>
                    </a:ext>
                  </a:extLst>
                </a:gridCol>
                <a:gridCol w="1413100">
                  <a:extLst>
                    <a:ext uri="{9D8B030D-6E8A-4147-A177-3AD203B41FA5}">
                      <a16:colId xmlns:a16="http://schemas.microsoft.com/office/drawing/2014/main" val="4226857418"/>
                    </a:ext>
                  </a:extLst>
                </a:gridCol>
                <a:gridCol w="1005195">
                  <a:extLst>
                    <a:ext uri="{9D8B030D-6E8A-4147-A177-3AD203B41FA5}">
                      <a16:colId xmlns:a16="http://schemas.microsoft.com/office/drawing/2014/main" val="949377438"/>
                    </a:ext>
                  </a:extLst>
                </a:gridCol>
              </a:tblGrid>
              <a:tr h="263372">
                <a:tc>
                  <a:txBody>
                    <a:bodyPr/>
                    <a:lstStyle/>
                    <a:p>
                      <a:pPr algn="ctr" fontAlgn="ctr"/>
                      <a:r>
                        <a:rPr lang="en-US" sz="1200" b="1" u="none" strike="noStrike" dirty="0">
                          <a:effectLst/>
                        </a:rPr>
                        <a:t>Model Name</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b="1" u="none" strike="noStrike" dirty="0">
                          <a:effectLst/>
                        </a:rPr>
                        <a:t>Column Name</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b="1" u="none" strike="noStrike" dirty="0">
                          <a:effectLst/>
                        </a:rPr>
                        <a:t>Test Type</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1488110883"/>
                  </a:ext>
                </a:extLst>
              </a:tr>
              <a:tr h="263372">
                <a:tc>
                  <a:txBody>
                    <a:bodyPr/>
                    <a:lstStyle/>
                    <a:p>
                      <a:pPr algn="ctr" fontAlgn="ctr"/>
                      <a:r>
                        <a:rPr lang="en-US" sz="1200" b="1" u="none" strike="noStrike" dirty="0" err="1">
                          <a:effectLst/>
                        </a:rPr>
                        <a:t>bronze_comics</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comic_id</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unique</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1176500804"/>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endParaRPr lang="en-CN" sz="1200" b="0"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1216744197"/>
                  </a:ext>
                </a:extLst>
              </a:tr>
              <a:tr h="263372">
                <a:tc>
                  <a:txBody>
                    <a:bodyPr/>
                    <a:lstStyle/>
                    <a:p>
                      <a:pPr algn="ctr" fontAlgn="ctr"/>
                      <a:r>
                        <a:rPr lang="en-US" sz="1200" b="1" u="none" strike="noStrike" dirty="0" err="1">
                          <a:effectLst/>
                        </a:rPr>
                        <a:t>silver_comics_fct</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comic_id</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unique</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927069819"/>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endParaRPr lang="en-CN"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502072815"/>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date_id</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3078293236"/>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cost</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932659337"/>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views</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1474186279"/>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reviews</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2784072164"/>
                  </a:ext>
                </a:extLst>
              </a:tr>
              <a:tr h="263372">
                <a:tc>
                  <a:txBody>
                    <a:bodyPr/>
                    <a:lstStyle/>
                    <a:p>
                      <a:pPr algn="ctr" fontAlgn="ctr"/>
                      <a:r>
                        <a:rPr lang="en-US" sz="1200" b="1" u="none" strike="noStrike" dirty="0" err="1">
                          <a:effectLst/>
                        </a:rPr>
                        <a:t>silver_comics_dim</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comic_id</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unique</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701849691"/>
                  </a:ext>
                </a:extLst>
              </a:tr>
              <a:tr h="263372">
                <a:tc>
                  <a:txBody>
                    <a:bodyPr/>
                    <a:lstStyle/>
                    <a:p>
                      <a:pPr algn="ctr" fontAlgn="ctr"/>
                      <a:endParaRPr lang="en-CN"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endParaRPr lang="en-CN"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not_null</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4247421188"/>
                  </a:ext>
                </a:extLst>
              </a:tr>
              <a:tr h="263372">
                <a:tc>
                  <a:txBody>
                    <a:bodyPr/>
                    <a:lstStyle/>
                    <a:p>
                      <a:pPr algn="ctr" fontAlgn="ctr"/>
                      <a:r>
                        <a:rPr lang="en-US" sz="1200" b="1" u="none" strike="noStrike" dirty="0" err="1">
                          <a:effectLst/>
                        </a:rPr>
                        <a:t>silver_date_dim</a:t>
                      </a:r>
                      <a:endParaRPr lang="en-US" sz="1200" b="1"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date_id</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a:effectLst/>
                        </a:rPr>
                        <a:t>unique</a:t>
                      </a:r>
                      <a:endParaRPr lang="en-US" sz="1200" b="0" i="0" u="none" strike="noStrike">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2569131726"/>
                  </a:ext>
                </a:extLst>
              </a:tr>
              <a:tr h="263372">
                <a:tc>
                  <a:txBody>
                    <a:bodyPr/>
                    <a:lstStyle/>
                    <a:p>
                      <a:pPr algn="ctr" fontAlgn="ctr"/>
                      <a:endParaRPr lang="en-CN" sz="1200" b="0"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endParaRPr lang="en-CN" sz="1200" b="0" i="0" u="none" strike="noStrike" dirty="0">
                        <a:solidFill>
                          <a:srgbClr val="000000"/>
                        </a:solidFill>
                        <a:effectLst/>
                        <a:latin typeface="PT-sans"/>
                        <a:ea typeface="苹方-简" panose="020B0400000000000000" pitchFamily="34" charset="-122"/>
                      </a:endParaRPr>
                    </a:p>
                  </a:txBody>
                  <a:tcPr marL="9525" marR="9525" marT="9525" marB="0" anchor="ctr"/>
                </a:tc>
                <a:tc>
                  <a:txBody>
                    <a:bodyPr/>
                    <a:lstStyle/>
                    <a:p>
                      <a:pPr algn="ctr" fontAlgn="ctr"/>
                      <a:r>
                        <a:rPr lang="en-US" sz="1200" u="none" strike="noStrike" dirty="0" err="1">
                          <a:effectLst/>
                        </a:rPr>
                        <a:t>not_null</a:t>
                      </a:r>
                      <a:endParaRPr lang="en-US" sz="1200" b="0" i="0" u="none" strike="noStrike" dirty="0">
                        <a:solidFill>
                          <a:srgbClr val="000000"/>
                        </a:solidFill>
                        <a:effectLst/>
                        <a:latin typeface="PT-sans"/>
                        <a:ea typeface="苹方-简" panose="020B0400000000000000" pitchFamily="34" charset="-122"/>
                      </a:endParaRPr>
                    </a:p>
                  </a:txBody>
                  <a:tcPr marL="9525" marR="9525" marT="9525" marB="0" anchor="ctr"/>
                </a:tc>
                <a:extLst>
                  <a:ext uri="{0D108BD9-81ED-4DB2-BD59-A6C34878D82A}">
                    <a16:rowId xmlns:a16="http://schemas.microsoft.com/office/drawing/2014/main" val="1562669754"/>
                  </a:ext>
                </a:extLst>
              </a:tr>
            </a:tbl>
          </a:graphicData>
        </a:graphic>
      </p:graphicFrame>
      <p:sp>
        <p:nvSpPr>
          <p:cNvPr id="4" name="Rectangle 3">
            <a:extLst>
              <a:ext uri="{FF2B5EF4-FFF2-40B4-BE49-F238E27FC236}">
                <a16:creationId xmlns:a16="http://schemas.microsoft.com/office/drawing/2014/main" id="{C2638493-FA56-8111-51F3-A280372434B2}"/>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Data quality – built-in tests</a:t>
            </a:r>
          </a:p>
        </p:txBody>
      </p:sp>
    </p:spTree>
    <p:extLst>
      <p:ext uri="{BB962C8B-B14F-4D97-AF65-F5344CB8AC3E}">
        <p14:creationId xmlns:p14="http://schemas.microsoft.com/office/powerpoint/2010/main" val="815404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black screen&#10;&#10;AI-generated content may be incorrect.">
            <a:extLst>
              <a:ext uri="{FF2B5EF4-FFF2-40B4-BE49-F238E27FC236}">
                <a16:creationId xmlns:a16="http://schemas.microsoft.com/office/drawing/2014/main" id="{25F1DD0A-72DA-66F8-BB5D-47DC7119A454}"/>
              </a:ext>
            </a:extLst>
          </p:cNvPr>
          <p:cNvPicPr>
            <a:picLocks noChangeAspect="1"/>
          </p:cNvPicPr>
          <p:nvPr/>
        </p:nvPicPr>
        <p:blipFill>
          <a:blip r:embed="rId3"/>
          <a:stretch>
            <a:fillRect/>
          </a:stretch>
        </p:blipFill>
        <p:spPr>
          <a:xfrm>
            <a:off x="3708400" y="608136"/>
            <a:ext cx="4775200" cy="2908300"/>
          </a:xfrm>
          <a:prstGeom prst="rect">
            <a:avLst/>
          </a:prstGeom>
        </p:spPr>
      </p:pic>
      <p:pic>
        <p:nvPicPr>
          <p:cNvPr id="6" name="Picture 5" descr="A computer code on a black background&#10;&#10;AI-generated content may be incorrect.">
            <a:extLst>
              <a:ext uri="{FF2B5EF4-FFF2-40B4-BE49-F238E27FC236}">
                <a16:creationId xmlns:a16="http://schemas.microsoft.com/office/drawing/2014/main" id="{280AB91E-2C27-54D9-0C75-F837D650F841}"/>
              </a:ext>
            </a:extLst>
          </p:cNvPr>
          <p:cNvPicPr>
            <a:picLocks noChangeAspect="1"/>
          </p:cNvPicPr>
          <p:nvPr/>
        </p:nvPicPr>
        <p:blipFill>
          <a:blip r:embed="rId4"/>
          <a:stretch>
            <a:fillRect/>
          </a:stretch>
        </p:blipFill>
        <p:spPr>
          <a:xfrm>
            <a:off x="3708400" y="3516436"/>
            <a:ext cx="4775200" cy="2032000"/>
          </a:xfrm>
          <a:prstGeom prst="rect">
            <a:avLst/>
          </a:prstGeom>
        </p:spPr>
      </p:pic>
      <p:sp>
        <p:nvSpPr>
          <p:cNvPr id="7" name="Rectangle 6">
            <a:extLst>
              <a:ext uri="{FF2B5EF4-FFF2-40B4-BE49-F238E27FC236}">
                <a16:creationId xmlns:a16="http://schemas.microsoft.com/office/drawing/2014/main" id="{CACF5EC8-13DB-FF3A-EEE9-852599078D42}"/>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Data quality – customed test</a:t>
            </a:r>
          </a:p>
        </p:txBody>
      </p:sp>
    </p:spTree>
    <p:extLst>
      <p:ext uri="{BB962C8B-B14F-4D97-AF65-F5344CB8AC3E}">
        <p14:creationId xmlns:p14="http://schemas.microsoft.com/office/powerpoint/2010/main" val="3733018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 screen&#10;&#10;AI-generated content may be incorrect.">
            <a:extLst>
              <a:ext uri="{FF2B5EF4-FFF2-40B4-BE49-F238E27FC236}">
                <a16:creationId xmlns:a16="http://schemas.microsoft.com/office/drawing/2014/main" id="{2185CF4C-9920-6F6E-689A-3D4B8B177253}"/>
              </a:ext>
            </a:extLst>
          </p:cNvPr>
          <p:cNvPicPr>
            <a:picLocks noChangeAspect="1"/>
          </p:cNvPicPr>
          <p:nvPr/>
        </p:nvPicPr>
        <p:blipFill>
          <a:blip r:embed="rId2"/>
          <a:stretch>
            <a:fillRect/>
          </a:stretch>
        </p:blipFill>
        <p:spPr>
          <a:xfrm>
            <a:off x="3673629" y="495292"/>
            <a:ext cx="4197155" cy="6362708"/>
          </a:xfrm>
          <a:prstGeom prst="rect">
            <a:avLst/>
          </a:prstGeom>
        </p:spPr>
      </p:pic>
      <p:sp>
        <p:nvSpPr>
          <p:cNvPr id="6" name="Rectangle 5">
            <a:extLst>
              <a:ext uri="{FF2B5EF4-FFF2-40B4-BE49-F238E27FC236}">
                <a16:creationId xmlns:a16="http://schemas.microsoft.com/office/drawing/2014/main" id="{5DF7CDFC-6E86-8008-D4D2-52CBBF53DA4E}"/>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DAG – Integrate DBT into Airflow using cosmos</a:t>
            </a:r>
          </a:p>
        </p:txBody>
      </p:sp>
    </p:spTree>
    <p:extLst>
      <p:ext uri="{BB962C8B-B14F-4D97-AF65-F5344CB8AC3E}">
        <p14:creationId xmlns:p14="http://schemas.microsoft.com/office/powerpoint/2010/main" val="25740923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D0E32E5-E141-B308-210C-0C9870CC0F87}"/>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transformation – Challenges and Takeaway</a:t>
            </a:r>
          </a:p>
        </p:txBody>
      </p:sp>
      <p:sp>
        <p:nvSpPr>
          <p:cNvPr id="5" name="Rounded Rectangle 4">
            <a:extLst>
              <a:ext uri="{FF2B5EF4-FFF2-40B4-BE49-F238E27FC236}">
                <a16:creationId xmlns:a16="http://schemas.microsoft.com/office/drawing/2014/main" id="{28D948BE-3650-119A-5218-7252C627D58B}"/>
              </a:ext>
            </a:extLst>
          </p:cNvPr>
          <p:cNvSpPr/>
          <p:nvPr/>
        </p:nvSpPr>
        <p:spPr>
          <a:xfrm>
            <a:off x="2369351" y="2777358"/>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macro</a:t>
            </a:r>
          </a:p>
        </p:txBody>
      </p:sp>
      <p:sp>
        <p:nvSpPr>
          <p:cNvPr id="6" name="Rounded Rectangle 5">
            <a:extLst>
              <a:ext uri="{FF2B5EF4-FFF2-40B4-BE49-F238E27FC236}">
                <a16:creationId xmlns:a16="http://schemas.microsoft.com/office/drawing/2014/main" id="{128C58CD-7A3F-3533-B5D0-8F9ED47B1328}"/>
              </a:ext>
            </a:extLst>
          </p:cNvPr>
          <p:cNvSpPr/>
          <p:nvPr/>
        </p:nvSpPr>
        <p:spPr>
          <a:xfrm>
            <a:off x="5131165" y="2777358"/>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dbt project structure</a:t>
            </a:r>
          </a:p>
        </p:txBody>
      </p:sp>
      <p:sp>
        <p:nvSpPr>
          <p:cNvPr id="7" name="Rounded Rectangle 6">
            <a:extLst>
              <a:ext uri="{FF2B5EF4-FFF2-40B4-BE49-F238E27FC236}">
                <a16:creationId xmlns:a16="http://schemas.microsoft.com/office/drawing/2014/main" id="{CB7B6AAA-E63C-5B51-1276-35A35A9CF1B5}"/>
              </a:ext>
            </a:extLst>
          </p:cNvPr>
          <p:cNvSpPr/>
          <p:nvPr/>
        </p:nvSpPr>
        <p:spPr>
          <a:xfrm>
            <a:off x="7892979" y="2777358"/>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data quality</a:t>
            </a:r>
          </a:p>
        </p:txBody>
      </p:sp>
    </p:spTree>
    <p:extLst>
      <p:ext uri="{BB962C8B-B14F-4D97-AF65-F5344CB8AC3E}">
        <p14:creationId xmlns:p14="http://schemas.microsoft.com/office/powerpoint/2010/main" val="230796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93CE-EE18-5251-1782-FF3EAD3CACF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18FCF82D-F362-409B-021F-A3CFA67EFEFB}"/>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Get Started: Data Ingestion</a:t>
            </a:r>
          </a:p>
        </p:txBody>
      </p:sp>
      <p:sp>
        <p:nvSpPr>
          <p:cNvPr id="5" name="Rounded Rectangle 4">
            <a:extLst>
              <a:ext uri="{FF2B5EF4-FFF2-40B4-BE49-F238E27FC236}">
                <a16:creationId xmlns:a16="http://schemas.microsoft.com/office/drawing/2014/main" id="{0C3F47C6-9B08-EED8-B59F-58EF0C71FE02}"/>
              </a:ext>
            </a:extLst>
          </p:cNvPr>
          <p:cNvSpPr/>
          <p:nvPr/>
        </p:nvSpPr>
        <p:spPr>
          <a:xfrm>
            <a:off x="1075039" y="1482810"/>
            <a:ext cx="3015048" cy="444843"/>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effectLst/>
                <a:latin typeface="PT Sans" panose="020B0503020203020204" pitchFamily="34" charset="77"/>
                <a:hlinkClick r:id="rId3">
                  <a:extLst>
                    <a:ext uri="{A12FA001-AC4F-418D-AE19-62706E023703}">
                      <ahyp:hlinkClr xmlns:ahyp="http://schemas.microsoft.com/office/drawing/2018/hyperlinkcolor" val="tx"/>
                    </a:ext>
                  </a:extLst>
                </a:hlinkClick>
              </a:rPr>
              <a:t>https://xkcd.com/info.0.json</a:t>
            </a:r>
            <a:endParaRPr lang="en-CN" dirty="0">
              <a:solidFill>
                <a:schemeClr val="bg1"/>
              </a:solidFill>
              <a:latin typeface="PT Sans" panose="020B0503020203020204" pitchFamily="34" charset="77"/>
            </a:endParaRPr>
          </a:p>
        </p:txBody>
      </p:sp>
      <p:sp>
        <p:nvSpPr>
          <p:cNvPr id="6" name="Rounded Rectangle 5">
            <a:extLst>
              <a:ext uri="{FF2B5EF4-FFF2-40B4-BE49-F238E27FC236}">
                <a16:creationId xmlns:a16="http://schemas.microsoft.com/office/drawing/2014/main" id="{D80FEF61-C4F7-5722-A108-754E27A05D63}"/>
              </a:ext>
            </a:extLst>
          </p:cNvPr>
          <p:cNvSpPr/>
          <p:nvPr/>
        </p:nvSpPr>
        <p:spPr>
          <a:xfrm>
            <a:off x="1075039" y="2285997"/>
            <a:ext cx="3669956" cy="444843"/>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effectLst/>
                <a:latin typeface="PT Sans" panose="020B0503020203020204" pitchFamily="34" charset="77"/>
              </a:rPr>
              <a:t>https://</a:t>
            </a:r>
            <a:r>
              <a:rPr lang="en-US" dirty="0" err="1">
                <a:solidFill>
                  <a:schemeClr val="bg1"/>
                </a:solidFill>
                <a:effectLst/>
                <a:latin typeface="PT Sans" panose="020B0503020203020204" pitchFamily="34" charset="77"/>
              </a:rPr>
              <a:t>xkcd.com</a:t>
            </a:r>
            <a:r>
              <a:rPr lang="en-US" dirty="0">
                <a:solidFill>
                  <a:schemeClr val="bg1"/>
                </a:solidFill>
                <a:effectLst/>
                <a:latin typeface="PT Sans" panose="020B0503020203020204" pitchFamily="34" charset="77"/>
              </a:rPr>
              <a:t>/{day}/info.0.json</a:t>
            </a:r>
            <a:endParaRPr lang="en-CN" dirty="0">
              <a:solidFill>
                <a:schemeClr val="bg1"/>
              </a:solidFill>
              <a:latin typeface="PT Sans" panose="020B0503020203020204" pitchFamily="34" charset="77"/>
            </a:endParaRPr>
          </a:p>
        </p:txBody>
      </p:sp>
      <p:sp>
        <p:nvSpPr>
          <p:cNvPr id="8" name="TextBox 7">
            <a:extLst>
              <a:ext uri="{FF2B5EF4-FFF2-40B4-BE49-F238E27FC236}">
                <a16:creationId xmlns:a16="http://schemas.microsoft.com/office/drawing/2014/main" id="{E00BEB53-3B89-4639-44DA-C302A86025CA}"/>
              </a:ext>
            </a:extLst>
          </p:cNvPr>
          <p:cNvSpPr txBox="1"/>
          <p:nvPr/>
        </p:nvSpPr>
        <p:spPr>
          <a:xfrm>
            <a:off x="5428811" y="1533949"/>
            <a:ext cx="2673104" cy="369332"/>
          </a:xfrm>
          <a:prstGeom prst="rect">
            <a:avLst/>
          </a:prstGeom>
          <a:noFill/>
        </p:spPr>
        <p:txBody>
          <a:bodyPr wrap="none" rtlCol="0">
            <a:spAutoFit/>
          </a:bodyPr>
          <a:lstStyle/>
          <a:p>
            <a:r>
              <a:rPr lang="en-US" dirty="0">
                <a:latin typeface="PT Sans" panose="020B0503020203020204" pitchFamily="34" charset="77"/>
              </a:rPr>
              <a:t>returns latest comic data</a:t>
            </a:r>
            <a:endParaRPr lang="en-CN" dirty="0">
              <a:latin typeface="PT Sans" panose="020B0503020203020204" pitchFamily="34" charset="77"/>
            </a:endParaRPr>
          </a:p>
        </p:txBody>
      </p:sp>
      <p:sp>
        <p:nvSpPr>
          <p:cNvPr id="9" name="TextBox 8">
            <a:extLst>
              <a:ext uri="{FF2B5EF4-FFF2-40B4-BE49-F238E27FC236}">
                <a16:creationId xmlns:a16="http://schemas.microsoft.com/office/drawing/2014/main" id="{4301D324-0969-EB4C-BADD-7C392449B151}"/>
              </a:ext>
            </a:extLst>
          </p:cNvPr>
          <p:cNvSpPr txBox="1"/>
          <p:nvPr/>
        </p:nvSpPr>
        <p:spPr>
          <a:xfrm>
            <a:off x="5428811" y="2323752"/>
            <a:ext cx="3631507" cy="369332"/>
          </a:xfrm>
          <a:prstGeom prst="rect">
            <a:avLst/>
          </a:prstGeom>
          <a:noFill/>
        </p:spPr>
        <p:txBody>
          <a:bodyPr wrap="none" rtlCol="0">
            <a:spAutoFit/>
          </a:bodyPr>
          <a:lstStyle/>
          <a:p>
            <a:r>
              <a:rPr lang="en-US" dirty="0">
                <a:latin typeface="PT Sans" panose="020B0503020203020204" pitchFamily="34" charset="77"/>
              </a:rPr>
              <a:t>returns a specific day’s comic data</a:t>
            </a:r>
            <a:endParaRPr lang="en-CN" dirty="0">
              <a:latin typeface="PT Sans" panose="020B0503020203020204" pitchFamily="34" charset="77"/>
            </a:endParaRPr>
          </a:p>
        </p:txBody>
      </p:sp>
      <p:graphicFrame>
        <p:nvGraphicFramePr>
          <p:cNvPr id="10" name="Table 9">
            <a:extLst>
              <a:ext uri="{FF2B5EF4-FFF2-40B4-BE49-F238E27FC236}">
                <a16:creationId xmlns:a16="http://schemas.microsoft.com/office/drawing/2014/main" id="{24B322D1-BBEA-A235-0A64-680AD8D26767}"/>
              </a:ext>
            </a:extLst>
          </p:cNvPr>
          <p:cNvGraphicFramePr>
            <a:graphicFrameLocks noGrp="1"/>
          </p:cNvGraphicFramePr>
          <p:nvPr>
            <p:extLst>
              <p:ext uri="{D42A27DB-BD31-4B8C-83A1-F6EECF244321}">
                <p14:modId xmlns:p14="http://schemas.microsoft.com/office/powerpoint/2010/main" val="324123855"/>
              </p:ext>
            </p:extLst>
          </p:nvPr>
        </p:nvGraphicFramePr>
        <p:xfrm>
          <a:off x="1097418" y="3126939"/>
          <a:ext cx="7962900" cy="2895600"/>
        </p:xfrm>
        <a:graphic>
          <a:graphicData uri="http://schemas.openxmlformats.org/drawingml/2006/table">
            <a:tbl>
              <a:tblPr>
                <a:tableStyleId>{5C22544A-7EE6-4342-B048-85BDC9FD1C3A}</a:tableStyleId>
              </a:tblPr>
              <a:tblGrid>
                <a:gridCol w="1399617">
                  <a:extLst>
                    <a:ext uri="{9D8B030D-6E8A-4147-A177-3AD203B41FA5}">
                      <a16:colId xmlns:a16="http://schemas.microsoft.com/office/drawing/2014/main" val="1699946187"/>
                    </a:ext>
                  </a:extLst>
                </a:gridCol>
                <a:gridCol w="6563283">
                  <a:extLst>
                    <a:ext uri="{9D8B030D-6E8A-4147-A177-3AD203B41FA5}">
                      <a16:colId xmlns:a16="http://schemas.microsoft.com/office/drawing/2014/main" val="3230138198"/>
                    </a:ext>
                  </a:extLst>
                </a:gridCol>
              </a:tblGrid>
              <a:tr h="241300">
                <a:tc>
                  <a:txBody>
                    <a:bodyPr/>
                    <a:lstStyle/>
                    <a:p>
                      <a:pPr algn="l" fontAlgn="ctr"/>
                      <a:r>
                        <a:rPr lang="en-US" sz="1200" b="1" i="0" u="none" strike="noStrike" dirty="0">
                          <a:effectLst/>
                          <a:latin typeface="PT Sans" panose="020B0503020203020204" pitchFamily="34" charset="77"/>
                        </a:rPr>
                        <a:t>Field</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1" i="0" u="none" strike="noStrike" dirty="0">
                          <a:effectLst/>
                          <a:latin typeface="PT Sans" panose="020B0503020203020204" pitchFamily="34" charset="77"/>
                        </a:rPr>
                        <a:t>Meaning</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1969058080"/>
                  </a:ext>
                </a:extLst>
              </a:tr>
              <a:tr h="241300">
                <a:tc>
                  <a:txBody>
                    <a:bodyPr/>
                    <a:lstStyle/>
                    <a:p>
                      <a:pPr algn="l" fontAlgn="ctr"/>
                      <a:r>
                        <a:rPr lang="en-US" sz="1200" b="1" i="0" u="none" strike="noStrike" dirty="0">
                          <a:effectLst/>
                          <a:latin typeface="PT Sans" panose="020B0503020203020204" pitchFamily="34" charset="77"/>
                        </a:rPr>
                        <a:t>month</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The month the comic was published.</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4012501244"/>
                  </a:ext>
                </a:extLst>
              </a:tr>
              <a:tr h="241300">
                <a:tc>
                  <a:txBody>
                    <a:bodyPr/>
                    <a:lstStyle/>
                    <a:p>
                      <a:pPr algn="l" fontAlgn="ctr"/>
                      <a:r>
                        <a:rPr lang="en-US" sz="1200" b="1" i="0" u="none" strike="noStrike" dirty="0">
                          <a:effectLst/>
                          <a:latin typeface="PT Sans" panose="020B0503020203020204" pitchFamily="34" charset="77"/>
                        </a:rPr>
                        <a:t>num</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The comic number (unique identifier for each comic).</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3199483441"/>
                  </a:ext>
                </a:extLst>
              </a:tr>
              <a:tr h="241300">
                <a:tc>
                  <a:txBody>
                    <a:bodyPr/>
                    <a:lstStyle/>
                    <a:p>
                      <a:pPr algn="l" fontAlgn="ctr"/>
                      <a:r>
                        <a:rPr lang="en-US" sz="1200" b="1" i="0" u="none" strike="noStrike" dirty="0">
                          <a:effectLst/>
                          <a:latin typeface="PT Sans" panose="020B0503020203020204" pitchFamily="34" charset="77"/>
                        </a:rPr>
                        <a:t>link</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dirty="0">
                          <a:effectLst/>
                          <a:latin typeface="PT Sans" panose="020B0503020203020204" pitchFamily="34" charset="77"/>
                        </a:rPr>
                        <a:t>An optional link associated with the comic.</a:t>
                      </a:r>
                      <a:endParaRPr lang="en-US" sz="1200" b="0"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316798260"/>
                  </a:ext>
                </a:extLst>
              </a:tr>
              <a:tr h="241300">
                <a:tc>
                  <a:txBody>
                    <a:bodyPr/>
                    <a:lstStyle/>
                    <a:p>
                      <a:pPr algn="l" fontAlgn="ctr"/>
                      <a:r>
                        <a:rPr lang="en-US" sz="1200" b="1" i="0" u="none" strike="noStrike" dirty="0">
                          <a:effectLst/>
                          <a:latin typeface="PT Sans" panose="020B0503020203020204" pitchFamily="34" charset="77"/>
                        </a:rPr>
                        <a:t>year</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The year the comic was published.</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3773477119"/>
                  </a:ext>
                </a:extLst>
              </a:tr>
              <a:tr h="241300">
                <a:tc>
                  <a:txBody>
                    <a:bodyPr/>
                    <a:lstStyle/>
                    <a:p>
                      <a:pPr algn="l" fontAlgn="ctr"/>
                      <a:r>
                        <a:rPr lang="en-US" sz="1200" b="1" i="0" u="none" strike="noStrike" dirty="0">
                          <a:effectLst/>
                          <a:latin typeface="PT Sans" panose="020B0503020203020204" pitchFamily="34" charset="77"/>
                        </a:rPr>
                        <a:t>news</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Any news or updates related to the comic.</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3224841437"/>
                  </a:ext>
                </a:extLst>
              </a:tr>
              <a:tr h="241300">
                <a:tc>
                  <a:txBody>
                    <a:bodyPr/>
                    <a:lstStyle/>
                    <a:p>
                      <a:pPr algn="l" fontAlgn="ctr"/>
                      <a:r>
                        <a:rPr lang="en-US" sz="1200" b="1" i="0" u="none" strike="noStrike" dirty="0" err="1">
                          <a:effectLst/>
                          <a:latin typeface="PT Sans" panose="020B0503020203020204" pitchFamily="34" charset="77"/>
                        </a:rPr>
                        <a:t>safe_title</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A user-friendly title for the comic, meant to be more descriptive and suitable for display.</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632261523"/>
                  </a:ext>
                </a:extLst>
              </a:tr>
              <a:tr h="241300">
                <a:tc>
                  <a:txBody>
                    <a:bodyPr/>
                    <a:lstStyle/>
                    <a:p>
                      <a:pPr algn="l" fontAlgn="ctr"/>
                      <a:r>
                        <a:rPr lang="en-US" sz="1200" b="1" i="0" u="none" strike="noStrike" dirty="0">
                          <a:effectLst/>
                          <a:latin typeface="PT Sans" panose="020B0503020203020204" pitchFamily="34" charset="77"/>
                        </a:rPr>
                        <a:t>transcript</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dirty="0">
                          <a:effectLst/>
                          <a:latin typeface="PT Sans" panose="020B0503020203020204" pitchFamily="34" charset="77"/>
                        </a:rPr>
                        <a:t>The transcript for the comic, which would include any dialogue or text.</a:t>
                      </a:r>
                      <a:endParaRPr lang="en-US" sz="1200" b="0"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1858567842"/>
                  </a:ext>
                </a:extLst>
              </a:tr>
              <a:tr h="241300">
                <a:tc>
                  <a:txBody>
                    <a:bodyPr/>
                    <a:lstStyle/>
                    <a:p>
                      <a:pPr algn="l" fontAlgn="ctr"/>
                      <a:r>
                        <a:rPr lang="en-US" sz="1200" b="1" i="0" u="none" strike="noStrike" dirty="0">
                          <a:effectLst/>
                          <a:latin typeface="PT Sans" panose="020B0503020203020204" pitchFamily="34" charset="77"/>
                        </a:rPr>
                        <a:t>alt</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The alt text for the comic, often containing humor or additional context.</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2367257871"/>
                  </a:ext>
                </a:extLst>
              </a:tr>
              <a:tr h="241300">
                <a:tc>
                  <a:txBody>
                    <a:bodyPr/>
                    <a:lstStyle/>
                    <a:p>
                      <a:pPr algn="l" fontAlgn="ctr"/>
                      <a:r>
                        <a:rPr lang="en-US" sz="1200" b="1" i="0" u="none" strike="noStrike" dirty="0" err="1">
                          <a:effectLst/>
                          <a:latin typeface="PT Sans" panose="020B0503020203020204" pitchFamily="34" charset="77"/>
                        </a:rPr>
                        <a:t>img</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The URL of the comic image.</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2013406153"/>
                  </a:ext>
                </a:extLst>
              </a:tr>
              <a:tr h="241300">
                <a:tc>
                  <a:txBody>
                    <a:bodyPr/>
                    <a:lstStyle/>
                    <a:p>
                      <a:pPr algn="l" fontAlgn="ctr"/>
                      <a:r>
                        <a:rPr lang="en-US" sz="1200" b="1" i="0" u="none" strike="noStrike" dirty="0">
                          <a:effectLst/>
                          <a:latin typeface="PT Sans" panose="020B0503020203020204" pitchFamily="34" charset="77"/>
                        </a:rPr>
                        <a:t>title</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a:effectLst/>
                          <a:latin typeface="PT Sans" panose="020B0503020203020204" pitchFamily="34" charset="77"/>
                        </a:rPr>
                        <a:t>The title of the comic (typically the same as the safe_title).</a:t>
                      </a:r>
                      <a:endParaRPr lang="en-US" sz="1200" b="0" i="0" u="none" strike="noStrike">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4124768441"/>
                  </a:ext>
                </a:extLst>
              </a:tr>
              <a:tr h="241300">
                <a:tc>
                  <a:txBody>
                    <a:bodyPr/>
                    <a:lstStyle/>
                    <a:p>
                      <a:pPr algn="l" fontAlgn="ctr"/>
                      <a:r>
                        <a:rPr lang="en-US" sz="1200" b="1" i="0" u="none" strike="noStrike" dirty="0">
                          <a:effectLst/>
                          <a:latin typeface="PT Sans" panose="020B0503020203020204" pitchFamily="34" charset="77"/>
                        </a:rPr>
                        <a:t>day</a:t>
                      </a:r>
                      <a:endParaRPr lang="en-US" sz="1200" b="1"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tc>
                  <a:txBody>
                    <a:bodyPr/>
                    <a:lstStyle/>
                    <a:p>
                      <a:pPr algn="l" fontAlgn="ctr"/>
                      <a:r>
                        <a:rPr lang="en-US" sz="1200" b="0" i="0" u="none" strike="noStrike" dirty="0">
                          <a:effectLst/>
                          <a:latin typeface="PT Sans" panose="020B0503020203020204" pitchFamily="34" charset="77"/>
                        </a:rPr>
                        <a:t>The day the comic was published.</a:t>
                      </a:r>
                      <a:endParaRPr lang="en-US" sz="1200" b="0" i="0" u="none" strike="noStrike" dirty="0">
                        <a:solidFill>
                          <a:srgbClr val="000000"/>
                        </a:solidFill>
                        <a:effectLst/>
                        <a:latin typeface="PT Sans" panose="020B0503020203020204" pitchFamily="34" charset="77"/>
                        <a:ea typeface="苹方-简" panose="020B0400000000000000" pitchFamily="34" charset="-122"/>
                      </a:endParaRPr>
                    </a:p>
                  </a:txBody>
                  <a:tcPr marL="9525" marR="9525" marT="9525" marB="0" anchor="ctr"/>
                </a:tc>
                <a:extLst>
                  <a:ext uri="{0D108BD9-81ED-4DB2-BD59-A6C34878D82A}">
                    <a16:rowId xmlns:a16="http://schemas.microsoft.com/office/drawing/2014/main" val="3116065039"/>
                  </a:ext>
                </a:extLst>
              </a:tr>
            </a:tbl>
          </a:graphicData>
        </a:graphic>
      </p:graphicFrame>
      <p:sp>
        <p:nvSpPr>
          <p:cNvPr id="11" name="TextBox 10">
            <a:extLst>
              <a:ext uri="{FF2B5EF4-FFF2-40B4-BE49-F238E27FC236}">
                <a16:creationId xmlns:a16="http://schemas.microsoft.com/office/drawing/2014/main" id="{F5829DBB-6F0C-BB6D-C332-A0E3BF85BF70}"/>
              </a:ext>
            </a:extLst>
          </p:cNvPr>
          <p:cNvSpPr txBox="1"/>
          <p:nvPr/>
        </p:nvSpPr>
        <p:spPr>
          <a:xfrm>
            <a:off x="266003" y="877673"/>
            <a:ext cx="1618072" cy="369332"/>
          </a:xfrm>
          <a:prstGeom prst="rect">
            <a:avLst/>
          </a:prstGeom>
          <a:noFill/>
        </p:spPr>
        <p:txBody>
          <a:bodyPr wrap="none" rtlCol="0">
            <a:spAutoFit/>
          </a:bodyPr>
          <a:lstStyle/>
          <a:p>
            <a:r>
              <a:rPr lang="en-CN" dirty="0">
                <a:latin typeface="PT Sans" panose="020B0503020203020204" pitchFamily="34" charset="77"/>
              </a:rPr>
              <a:t>Before coding:</a:t>
            </a:r>
          </a:p>
        </p:txBody>
      </p:sp>
    </p:spTree>
    <p:extLst>
      <p:ext uri="{BB962C8B-B14F-4D97-AF65-F5344CB8AC3E}">
        <p14:creationId xmlns:p14="http://schemas.microsoft.com/office/powerpoint/2010/main" val="607885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ack screen with colorful text&#10;&#10;AI-generated content may be incorrect.">
            <a:extLst>
              <a:ext uri="{FF2B5EF4-FFF2-40B4-BE49-F238E27FC236}">
                <a16:creationId xmlns:a16="http://schemas.microsoft.com/office/drawing/2014/main" id="{61A5CC04-20A1-419E-1CBB-B2A90447B18E}"/>
              </a:ext>
            </a:extLst>
          </p:cNvPr>
          <p:cNvPicPr>
            <a:picLocks noChangeAspect="1"/>
          </p:cNvPicPr>
          <p:nvPr/>
        </p:nvPicPr>
        <p:blipFill>
          <a:blip r:embed="rId3"/>
          <a:stretch>
            <a:fillRect/>
          </a:stretch>
        </p:blipFill>
        <p:spPr>
          <a:xfrm>
            <a:off x="3234694" y="2054312"/>
            <a:ext cx="4210399" cy="1679681"/>
          </a:xfrm>
          <a:prstGeom prst="rect">
            <a:avLst/>
          </a:prstGeom>
        </p:spPr>
      </p:pic>
      <p:sp>
        <p:nvSpPr>
          <p:cNvPr id="5" name="Rectangle 4">
            <a:extLst>
              <a:ext uri="{FF2B5EF4-FFF2-40B4-BE49-F238E27FC236}">
                <a16:creationId xmlns:a16="http://schemas.microsoft.com/office/drawing/2014/main" id="{74C377CB-D15A-19C5-0DA9-E7839EFB9A69}"/>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Putting it all together</a:t>
            </a:r>
          </a:p>
        </p:txBody>
      </p:sp>
      <p:pic>
        <p:nvPicPr>
          <p:cNvPr id="6" name="Picture 5" descr="A black screen with text on it&#10;&#10;AI-generated content may be incorrect.">
            <a:extLst>
              <a:ext uri="{FF2B5EF4-FFF2-40B4-BE49-F238E27FC236}">
                <a16:creationId xmlns:a16="http://schemas.microsoft.com/office/drawing/2014/main" id="{1FCAC075-514F-E3E0-4AC4-E08B12A5204E}"/>
              </a:ext>
            </a:extLst>
          </p:cNvPr>
          <p:cNvPicPr>
            <a:picLocks noChangeAspect="1"/>
          </p:cNvPicPr>
          <p:nvPr/>
        </p:nvPicPr>
        <p:blipFill>
          <a:blip r:embed="rId4"/>
          <a:stretch>
            <a:fillRect/>
          </a:stretch>
        </p:blipFill>
        <p:spPr>
          <a:xfrm>
            <a:off x="2943935" y="679623"/>
            <a:ext cx="4791919" cy="1529336"/>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639289EB-7D58-807A-3D2D-13C21EF38C1E}"/>
              </a:ext>
            </a:extLst>
          </p:cNvPr>
          <p:cNvPicPr>
            <a:picLocks noChangeAspect="1"/>
          </p:cNvPicPr>
          <p:nvPr/>
        </p:nvPicPr>
        <p:blipFill>
          <a:blip r:embed="rId5"/>
          <a:stretch>
            <a:fillRect/>
          </a:stretch>
        </p:blipFill>
        <p:spPr>
          <a:xfrm>
            <a:off x="1453693" y="3733993"/>
            <a:ext cx="7772400" cy="2797073"/>
          </a:xfrm>
          <a:prstGeom prst="rect">
            <a:avLst/>
          </a:prstGeom>
        </p:spPr>
      </p:pic>
    </p:spTree>
    <p:extLst>
      <p:ext uri="{BB962C8B-B14F-4D97-AF65-F5344CB8AC3E}">
        <p14:creationId xmlns:p14="http://schemas.microsoft.com/office/powerpoint/2010/main" val="3177382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A13AA-A593-55B3-083B-D1A05294709F}"/>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EFD9152-3032-970E-1BB1-08D3E98F5674}"/>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What can </a:t>
            </a:r>
            <a:r>
              <a:rPr lang="en-US" b="1" dirty="0">
                <a:latin typeface="PT Sans" panose="020B0503020203020204" pitchFamily="34" charset="77"/>
              </a:rPr>
              <a:t>I</a:t>
            </a:r>
            <a:r>
              <a:rPr lang="en-CN" b="1" dirty="0">
                <a:latin typeface="PT Sans" panose="020B0503020203020204" pitchFamily="34" charset="77"/>
              </a:rPr>
              <a:t> do better? </a:t>
            </a:r>
          </a:p>
        </p:txBody>
      </p:sp>
      <p:sp>
        <p:nvSpPr>
          <p:cNvPr id="5" name="TextBox 4">
            <a:extLst>
              <a:ext uri="{FF2B5EF4-FFF2-40B4-BE49-F238E27FC236}">
                <a16:creationId xmlns:a16="http://schemas.microsoft.com/office/drawing/2014/main" id="{09A16AA6-BE56-A420-BC3D-138B449DDA4A}"/>
              </a:ext>
            </a:extLst>
          </p:cNvPr>
          <p:cNvSpPr txBox="1"/>
          <p:nvPr/>
        </p:nvSpPr>
        <p:spPr>
          <a:xfrm>
            <a:off x="4047906" y="1169044"/>
            <a:ext cx="4096186" cy="3336811"/>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CN" dirty="0">
                <a:latin typeface="PT Sans" panose="020B0503020203020204" pitchFamily="34" charset="77"/>
              </a:rPr>
              <a:t>Error Handling Logic and Logging</a:t>
            </a:r>
          </a:p>
          <a:p>
            <a:pPr marL="285750" indent="-285750">
              <a:lnSpc>
                <a:spcPct val="200000"/>
              </a:lnSpc>
              <a:buFont typeface="Arial" panose="020B0604020202020204" pitchFamily="34" charset="0"/>
              <a:buChar char="•"/>
            </a:pPr>
            <a:r>
              <a:rPr lang="en-US" dirty="0">
                <a:latin typeface="PT Sans" panose="020B0503020203020204" pitchFamily="34" charset="77"/>
              </a:rPr>
              <a:t>Avoid Simultaneous Task Execution</a:t>
            </a:r>
          </a:p>
          <a:p>
            <a:pPr marL="285750" indent="-285750">
              <a:lnSpc>
                <a:spcPct val="200000"/>
              </a:lnSpc>
              <a:buFont typeface="Arial" panose="020B0604020202020204" pitchFamily="34" charset="0"/>
              <a:buChar char="•"/>
            </a:pPr>
            <a:r>
              <a:rPr lang="en-US" dirty="0">
                <a:latin typeface="PT Sans" panose="020B0503020203020204" pitchFamily="34" charset="77"/>
              </a:rPr>
              <a:t>Airflow Variables</a:t>
            </a:r>
          </a:p>
          <a:p>
            <a:pPr marL="285750" indent="-285750">
              <a:lnSpc>
                <a:spcPct val="200000"/>
              </a:lnSpc>
              <a:buFont typeface="Arial" panose="020B0604020202020204" pitchFamily="34" charset="0"/>
              <a:buChar char="•"/>
            </a:pPr>
            <a:r>
              <a:rPr lang="en-US" dirty="0">
                <a:latin typeface="PT Sans" panose="020B0503020203020204" pitchFamily="34" charset="77"/>
              </a:rPr>
              <a:t>Integrate Spark in DBT and Airflow</a:t>
            </a:r>
          </a:p>
          <a:p>
            <a:pPr marL="285750" indent="-285750">
              <a:lnSpc>
                <a:spcPct val="200000"/>
              </a:lnSpc>
              <a:buFont typeface="Arial" panose="020B0604020202020204" pitchFamily="34" charset="0"/>
              <a:buChar char="•"/>
            </a:pPr>
            <a:r>
              <a:rPr lang="en-US" dirty="0">
                <a:latin typeface="PT Sans" panose="020B0503020203020204" pitchFamily="34" charset="77"/>
              </a:rPr>
              <a:t>Add More Tests (</a:t>
            </a:r>
            <a:r>
              <a:rPr lang="en-US" dirty="0" err="1">
                <a:latin typeface="PT Sans" panose="020B0503020203020204" pitchFamily="34" charset="77"/>
              </a:rPr>
              <a:t>eg.</a:t>
            </a:r>
            <a:r>
              <a:rPr lang="en-US" dirty="0">
                <a:latin typeface="PT Sans" panose="020B0503020203020204" pitchFamily="34" charset="77"/>
              </a:rPr>
              <a:t> Accepted Values)</a:t>
            </a:r>
          </a:p>
          <a:p>
            <a:pPr marL="285750" indent="-285750">
              <a:lnSpc>
                <a:spcPct val="200000"/>
              </a:lnSpc>
              <a:buFont typeface="Arial" panose="020B0604020202020204" pitchFamily="34" charset="0"/>
              <a:buChar char="•"/>
            </a:pPr>
            <a:r>
              <a:rPr lang="en-US" dirty="0">
                <a:latin typeface="PT Sans" panose="020B0503020203020204" pitchFamily="34" charset="77"/>
              </a:rPr>
              <a:t>Send Notifications</a:t>
            </a:r>
            <a:endParaRPr lang="en-CN" dirty="0">
              <a:latin typeface="PT Sans" panose="020B0503020203020204" pitchFamily="34" charset="77"/>
            </a:endParaRPr>
          </a:p>
        </p:txBody>
      </p:sp>
    </p:spTree>
    <p:extLst>
      <p:ext uri="{BB962C8B-B14F-4D97-AF65-F5344CB8AC3E}">
        <p14:creationId xmlns:p14="http://schemas.microsoft.com/office/powerpoint/2010/main" val="1288893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58BBD0-8697-22D1-BFAA-6E0D7C346297}"/>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1BD3C66-772B-9F11-6AF0-7C81BDCB85B0}"/>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What </a:t>
            </a:r>
            <a:r>
              <a:rPr lang="en-US" b="1" dirty="0">
                <a:latin typeface="PT Sans" panose="020B0503020203020204" pitchFamily="34" charset="77"/>
              </a:rPr>
              <a:t>should I do to bring it to the </a:t>
            </a:r>
            <a:r>
              <a:rPr lang="en-US" b="1" dirty="0" err="1">
                <a:latin typeface="PT Sans" panose="020B0503020203020204" pitchFamily="34" charset="77"/>
              </a:rPr>
              <a:t>productionised</a:t>
            </a:r>
            <a:r>
              <a:rPr lang="en-US" b="1" dirty="0">
                <a:latin typeface="PT Sans" panose="020B0503020203020204" pitchFamily="34" charset="77"/>
              </a:rPr>
              <a:t> setting? </a:t>
            </a:r>
            <a:endParaRPr lang="en-CN" b="1" dirty="0">
              <a:latin typeface="PT Sans" panose="020B0503020203020204" pitchFamily="34" charset="77"/>
            </a:endParaRPr>
          </a:p>
        </p:txBody>
      </p:sp>
      <p:sp>
        <p:nvSpPr>
          <p:cNvPr id="5" name="TextBox 4">
            <a:extLst>
              <a:ext uri="{FF2B5EF4-FFF2-40B4-BE49-F238E27FC236}">
                <a16:creationId xmlns:a16="http://schemas.microsoft.com/office/drawing/2014/main" id="{D16E871C-3043-93AD-6C28-FC9B300E95D9}"/>
              </a:ext>
            </a:extLst>
          </p:cNvPr>
          <p:cNvSpPr txBox="1"/>
          <p:nvPr/>
        </p:nvSpPr>
        <p:spPr>
          <a:xfrm>
            <a:off x="4047906" y="1122745"/>
            <a:ext cx="4096186" cy="3440685"/>
          </a:xfrm>
          <a:prstGeom prst="rect">
            <a:avLst/>
          </a:prstGeom>
          <a:noFill/>
        </p:spPr>
        <p:txBody>
          <a:bodyPr wrap="none" rtlCol="0">
            <a:spAutoFit/>
          </a:bodyPr>
          <a:lstStyle/>
          <a:p>
            <a:pPr marL="285750" indent="-285750">
              <a:lnSpc>
                <a:spcPct val="250000"/>
              </a:lnSpc>
              <a:buFont typeface="Arial" panose="020B0604020202020204" pitchFamily="34" charset="0"/>
              <a:buChar char="•"/>
            </a:pPr>
            <a:r>
              <a:rPr lang="en-CN" dirty="0">
                <a:latin typeface="PT Sans" panose="020B0503020203020204" pitchFamily="34" charset="77"/>
              </a:rPr>
              <a:t>Security</a:t>
            </a:r>
          </a:p>
          <a:p>
            <a:pPr marL="285750" indent="-285750">
              <a:lnSpc>
                <a:spcPct val="250000"/>
              </a:lnSpc>
              <a:buFont typeface="Arial" panose="020B0604020202020204" pitchFamily="34" charset="0"/>
              <a:buChar char="•"/>
            </a:pPr>
            <a:r>
              <a:rPr lang="en-US" dirty="0">
                <a:latin typeface="PT Sans" panose="020B0503020203020204" pitchFamily="34" charset="77"/>
              </a:rPr>
              <a:t>CI/CD</a:t>
            </a:r>
          </a:p>
          <a:p>
            <a:pPr marL="285750" indent="-285750">
              <a:lnSpc>
                <a:spcPct val="250000"/>
              </a:lnSpc>
              <a:buFont typeface="Arial" panose="020B0604020202020204" pitchFamily="34" charset="0"/>
              <a:buChar char="•"/>
            </a:pPr>
            <a:r>
              <a:rPr lang="en-US" dirty="0">
                <a:latin typeface="PT Sans" panose="020B0503020203020204" pitchFamily="34" charset="77"/>
              </a:rPr>
              <a:t>Monitoring and Alerting</a:t>
            </a:r>
          </a:p>
          <a:p>
            <a:pPr marL="285750" indent="-285750">
              <a:lnSpc>
                <a:spcPct val="250000"/>
              </a:lnSpc>
              <a:buFont typeface="Arial" panose="020B0604020202020204" pitchFamily="34" charset="0"/>
              <a:buChar char="•"/>
            </a:pPr>
            <a:r>
              <a:rPr lang="en-US" dirty="0">
                <a:latin typeface="PT Sans" panose="020B0503020203020204" pitchFamily="34" charset="77"/>
              </a:rPr>
              <a:t>Integrate Spark in DBT and Airflow</a:t>
            </a:r>
          </a:p>
          <a:p>
            <a:pPr marL="285750" indent="-285750">
              <a:lnSpc>
                <a:spcPct val="250000"/>
              </a:lnSpc>
              <a:buFont typeface="Arial" panose="020B0604020202020204" pitchFamily="34" charset="0"/>
              <a:buChar char="•"/>
            </a:pPr>
            <a:r>
              <a:rPr lang="en-US" dirty="0">
                <a:latin typeface="PT Sans" panose="020B0503020203020204" pitchFamily="34" charset="77"/>
              </a:rPr>
              <a:t>Add More Tests (</a:t>
            </a:r>
            <a:r>
              <a:rPr lang="en-US" dirty="0" err="1">
                <a:latin typeface="PT Sans" panose="020B0503020203020204" pitchFamily="34" charset="77"/>
              </a:rPr>
              <a:t>eg.</a:t>
            </a:r>
            <a:r>
              <a:rPr lang="en-US" dirty="0">
                <a:latin typeface="PT Sans" panose="020B0503020203020204" pitchFamily="34" charset="77"/>
              </a:rPr>
              <a:t> Accepted Values)</a:t>
            </a:r>
            <a:endParaRPr lang="en-CN" dirty="0">
              <a:latin typeface="PT Sans" panose="020B0503020203020204" pitchFamily="34" charset="77"/>
            </a:endParaRPr>
          </a:p>
        </p:txBody>
      </p:sp>
    </p:spTree>
    <p:extLst>
      <p:ext uri="{BB962C8B-B14F-4D97-AF65-F5344CB8AC3E}">
        <p14:creationId xmlns:p14="http://schemas.microsoft.com/office/powerpoint/2010/main" val="2310249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22"/>
          <p:cNvSpPr txBox="1">
            <a:spLocks noGrp="1"/>
          </p:cNvSpPr>
          <p:nvPr>
            <p:ph type="title"/>
          </p:nvPr>
        </p:nvSpPr>
        <p:spPr>
          <a:xfrm>
            <a:off x="2347600" y="4863667"/>
            <a:ext cx="7496800" cy="1498800"/>
          </a:xfrm>
          <a:prstGeom prst="rect">
            <a:avLst/>
          </a:prstGeom>
        </p:spPr>
        <p:txBody>
          <a:bodyPr spcFirstLastPara="1" vert="horz" wrap="square" lIns="121900" tIns="121900" rIns="121900" bIns="121900" rtlCol="0" anchor="t" anchorCtr="0">
            <a:noAutofit/>
          </a:bodyPr>
          <a:lstStyle/>
          <a:p>
            <a:r>
              <a:rPr lang="en-US" dirty="0"/>
              <a:t>THANK YOU!</a:t>
            </a:r>
            <a:br>
              <a:rPr lang="en-US" dirty="0"/>
            </a:br>
            <a:r>
              <a:rPr lang="en-US" dirty="0"/>
              <a:t>Q&amp;A</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code&#10;&#10;AI-generated content may be incorrect.">
            <a:extLst>
              <a:ext uri="{FF2B5EF4-FFF2-40B4-BE49-F238E27FC236}">
                <a16:creationId xmlns:a16="http://schemas.microsoft.com/office/drawing/2014/main" id="{A4874EB5-3AEF-643B-30CD-44F15DC5B8DB}"/>
              </a:ext>
            </a:extLst>
          </p:cNvPr>
          <p:cNvPicPr>
            <a:picLocks noChangeAspect="1"/>
          </p:cNvPicPr>
          <p:nvPr/>
        </p:nvPicPr>
        <p:blipFill>
          <a:blip r:embed="rId3"/>
          <a:stretch>
            <a:fillRect/>
          </a:stretch>
        </p:blipFill>
        <p:spPr>
          <a:xfrm>
            <a:off x="0" y="1926739"/>
            <a:ext cx="5905834" cy="3004521"/>
          </a:xfrm>
          <a:prstGeom prst="rect">
            <a:avLst/>
          </a:prstGeom>
        </p:spPr>
      </p:pic>
      <p:pic>
        <p:nvPicPr>
          <p:cNvPr id="13" name="Picture 12" descr="A computer screen shot of a computer code&#10;&#10;AI-generated content may be incorrect.">
            <a:extLst>
              <a:ext uri="{FF2B5EF4-FFF2-40B4-BE49-F238E27FC236}">
                <a16:creationId xmlns:a16="http://schemas.microsoft.com/office/drawing/2014/main" id="{E7584520-AFAC-E929-994F-8DAFE4B9A5B2}"/>
              </a:ext>
            </a:extLst>
          </p:cNvPr>
          <p:cNvPicPr>
            <a:picLocks noChangeAspect="1"/>
          </p:cNvPicPr>
          <p:nvPr/>
        </p:nvPicPr>
        <p:blipFill>
          <a:blip r:embed="rId4"/>
          <a:stretch>
            <a:fillRect/>
          </a:stretch>
        </p:blipFill>
        <p:spPr>
          <a:xfrm>
            <a:off x="6096000" y="1286110"/>
            <a:ext cx="6062523" cy="4508634"/>
          </a:xfrm>
          <a:prstGeom prst="rect">
            <a:avLst/>
          </a:prstGeom>
        </p:spPr>
      </p:pic>
      <p:sp>
        <p:nvSpPr>
          <p:cNvPr id="14" name="Rectangle 13">
            <a:extLst>
              <a:ext uri="{FF2B5EF4-FFF2-40B4-BE49-F238E27FC236}">
                <a16:creationId xmlns:a16="http://schemas.microsoft.com/office/drawing/2014/main" id="{9D432B7E-6366-05AF-4450-55ADE34DC21F}"/>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1.0 DAG– Step 1: Functions to extract comic data </a:t>
            </a:r>
          </a:p>
        </p:txBody>
      </p:sp>
      <p:sp>
        <p:nvSpPr>
          <p:cNvPr id="16" name="Rounded Rectangle 15">
            <a:extLst>
              <a:ext uri="{FF2B5EF4-FFF2-40B4-BE49-F238E27FC236}">
                <a16:creationId xmlns:a16="http://schemas.microsoft.com/office/drawing/2014/main" id="{7B0CF472-017E-40AD-85FA-C896D66152DF}"/>
              </a:ext>
            </a:extLst>
          </p:cNvPr>
          <p:cNvSpPr/>
          <p:nvPr/>
        </p:nvSpPr>
        <p:spPr>
          <a:xfrm>
            <a:off x="1241294" y="1591226"/>
            <a:ext cx="3015048" cy="444843"/>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effectLst/>
                <a:latin typeface="PT Sans" panose="020B0503020203020204" pitchFamily="34" charset="77"/>
              </a:rPr>
              <a:t>get latest</a:t>
            </a:r>
            <a:r>
              <a:rPr lang="en-US" dirty="0">
                <a:solidFill>
                  <a:schemeClr val="bg1"/>
                </a:solidFill>
                <a:latin typeface="PT Sans" panose="020B0503020203020204" pitchFamily="34" charset="77"/>
              </a:rPr>
              <a:t> comic number</a:t>
            </a:r>
            <a:endParaRPr lang="en-CN" dirty="0">
              <a:solidFill>
                <a:schemeClr val="bg1"/>
              </a:solidFill>
              <a:latin typeface="PT Sans" panose="020B0503020203020204" pitchFamily="34" charset="77"/>
            </a:endParaRPr>
          </a:p>
        </p:txBody>
      </p:sp>
      <p:sp>
        <p:nvSpPr>
          <p:cNvPr id="17" name="Rounded Rectangle 16">
            <a:extLst>
              <a:ext uri="{FF2B5EF4-FFF2-40B4-BE49-F238E27FC236}">
                <a16:creationId xmlns:a16="http://schemas.microsoft.com/office/drawing/2014/main" id="{93F18F61-25E6-F1A1-865A-4A8F28A50F7E}"/>
              </a:ext>
            </a:extLst>
          </p:cNvPr>
          <p:cNvSpPr/>
          <p:nvPr/>
        </p:nvSpPr>
        <p:spPr>
          <a:xfrm>
            <a:off x="7619737" y="1063256"/>
            <a:ext cx="3015048" cy="444843"/>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effectLst/>
                <a:latin typeface="PT Sans" panose="020B0503020203020204" pitchFamily="34" charset="77"/>
              </a:rPr>
              <a:t>get all comic data</a:t>
            </a:r>
            <a:endParaRPr lang="en-CN" dirty="0">
              <a:solidFill>
                <a:schemeClr val="bg1"/>
              </a:solidFill>
              <a:latin typeface="PT Sans" panose="020B0503020203020204" pitchFamily="34" charset="77"/>
            </a:endParaRPr>
          </a:p>
        </p:txBody>
      </p:sp>
    </p:spTree>
    <p:extLst>
      <p:ext uri="{BB962C8B-B14F-4D97-AF65-F5344CB8AC3E}">
        <p14:creationId xmlns:p14="http://schemas.microsoft.com/office/powerpoint/2010/main" val="2316730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 shot of a computer screen&#10;&#10;AI-generated content may be incorrect.">
            <a:extLst>
              <a:ext uri="{FF2B5EF4-FFF2-40B4-BE49-F238E27FC236}">
                <a16:creationId xmlns:a16="http://schemas.microsoft.com/office/drawing/2014/main" id="{0D16E173-356C-058C-F58C-66C68A4E6E7E}"/>
              </a:ext>
            </a:extLst>
          </p:cNvPr>
          <p:cNvPicPr>
            <a:picLocks noChangeAspect="1"/>
          </p:cNvPicPr>
          <p:nvPr/>
        </p:nvPicPr>
        <p:blipFill>
          <a:blip r:embed="rId3"/>
          <a:stretch>
            <a:fillRect/>
          </a:stretch>
        </p:blipFill>
        <p:spPr>
          <a:xfrm>
            <a:off x="7461314" y="531628"/>
            <a:ext cx="4475387" cy="6326372"/>
          </a:xfrm>
          <a:prstGeom prst="rect">
            <a:avLst/>
          </a:prstGeom>
        </p:spPr>
      </p:pic>
      <p:sp>
        <p:nvSpPr>
          <p:cNvPr id="7" name="Rectangle 6">
            <a:extLst>
              <a:ext uri="{FF2B5EF4-FFF2-40B4-BE49-F238E27FC236}">
                <a16:creationId xmlns:a16="http://schemas.microsoft.com/office/drawing/2014/main" id="{B2558301-F2A4-15CF-CE15-DD5B73A59CD8}"/>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1.0 DAG – Step 2: DAG for data ingestion </a:t>
            </a:r>
          </a:p>
        </p:txBody>
      </p:sp>
      <p:pic>
        <p:nvPicPr>
          <p:cNvPr id="8" name="Picture 7">
            <a:extLst>
              <a:ext uri="{FF2B5EF4-FFF2-40B4-BE49-F238E27FC236}">
                <a16:creationId xmlns:a16="http://schemas.microsoft.com/office/drawing/2014/main" id="{D3832D98-BAC0-7C67-25E7-79D568218F3A}"/>
              </a:ext>
            </a:extLst>
          </p:cNvPr>
          <p:cNvPicPr>
            <a:picLocks noChangeAspect="1"/>
          </p:cNvPicPr>
          <p:nvPr/>
        </p:nvPicPr>
        <p:blipFill>
          <a:blip r:embed="rId4"/>
          <a:stretch>
            <a:fillRect/>
          </a:stretch>
        </p:blipFill>
        <p:spPr>
          <a:xfrm>
            <a:off x="158684" y="3086719"/>
            <a:ext cx="6823881" cy="651101"/>
          </a:xfrm>
          <a:prstGeom prst="rect">
            <a:avLst/>
          </a:prstGeom>
        </p:spPr>
      </p:pic>
    </p:spTree>
    <p:extLst>
      <p:ext uri="{BB962C8B-B14F-4D97-AF65-F5344CB8AC3E}">
        <p14:creationId xmlns:p14="http://schemas.microsoft.com/office/powerpoint/2010/main" val="426645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BF37B-4C4A-5942-2F4A-C4289CC781DA}"/>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799F95BB-DD06-AC74-A6ED-33572512D834}"/>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1.0 – Takeaways </a:t>
            </a:r>
          </a:p>
        </p:txBody>
      </p:sp>
      <p:sp>
        <p:nvSpPr>
          <p:cNvPr id="2" name="Rounded Rectangle 1">
            <a:extLst>
              <a:ext uri="{FF2B5EF4-FFF2-40B4-BE49-F238E27FC236}">
                <a16:creationId xmlns:a16="http://schemas.microsoft.com/office/drawing/2014/main" id="{D510B441-F0DA-C252-AE59-9505C731567B}"/>
              </a:ext>
            </a:extLst>
          </p:cNvPr>
          <p:cNvSpPr/>
          <p:nvPr/>
        </p:nvSpPr>
        <p:spPr>
          <a:xfrm>
            <a:off x="1235034" y="2467095"/>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Task</a:t>
            </a:r>
          </a:p>
          <a:p>
            <a:pPr algn="ctr"/>
            <a:r>
              <a:rPr lang="en-CN" dirty="0">
                <a:latin typeface="PT Sans" panose="020B0503020203020204" pitchFamily="34" charset="77"/>
              </a:rPr>
              <a:t>Decorator</a:t>
            </a:r>
          </a:p>
        </p:txBody>
      </p:sp>
      <p:sp>
        <p:nvSpPr>
          <p:cNvPr id="3" name="Rounded Rectangle 2">
            <a:extLst>
              <a:ext uri="{FF2B5EF4-FFF2-40B4-BE49-F238E27FC236}">
                <a16:creationId xmlns:a16="http://schemas.microsoft.com/office/drawing/2014/main" id="{F1B744E1-E9D1-F5D7-E96C-68DC7766DC4C}"/>
              </a:ext>
            </a:extLst>
          </p:cNvPr>
          <p:cNvSpPr/>
          <p:nvPr/>
        </p:nvSpPr>
        <p:spPr>
          <a:xfrm>
            <a:off x="3730336" y="2467095"/>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Operators and Hooks</a:t>
            </a:r>
          </a:p>
        </p:txBody>
      </p:sp>
      <p:sp>
        <p:nvSpPr>
          <p:cNvPr id="4" name="Rounded Rectangle 3">
            <a:extLst>
              <a:ext uri="{FF2B5EF4-FFF2-40B4-BE49-F238E27FC236}">
                <a16:creationId xmlns:a16="http://schemas.microsoft.com/office/drawing/2014/main" id="{174B11A8-2F82-0BFE-ADC2-F508E8EEA4AC}"/>
              </a:ext>
            </a:extLst>
          </p:cNvPr>
          <p:cNvSpPr/>
          <p:nvPr/>
        </p:nvSpPr>
        <p:spPr>
          <a:xfrm>
            <a:off x="6380018" y="2467095"/>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latin typeface="PT Sans" panose="020B0503020203020204" pitchFamily="34" charset="77"/>
              </a:rPr>
              <a:t>DAG structure</a:t>
            </a:r>
          </a:p>
        </p:txBody>
      </p:sp>
      <p:sp>
        <p:nvSpPr>
          <p:cNvPr id="10" name="Rounded Rectangle 9">
            <a:extLst>
              <a:ext uri="{FF2B5EF4-FFF2-40B4-BE49-F238E27FC236}">
                <a16:creationId xmlns:a16="http://schemas.microsoft.com/office/drawing/2014/main" id="{4C27DAFD-5045-0F72-C049-81BA1B539D7D}"/>
              </a:ext>
            </a:extLst>
          </p:cNvPr>
          <p:cNvSpPr/>
          <p:nvPr/>
        </p:nvSpPr>
        <p:spPr>
          <a:xfrm>
            <a:off x="9258795" y="2467095"/>
            <a:ext cx="1698171" cy="1116280"/>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Airflow UI</a:t>
            </a:r>
            <a:endParaRPr lang="en-CN" dirty="0">
              <a:latin typeface="PT Sans" panose="020B0503020203020204" pitchFamily="34" charset="77"/>
            </a:endParaRPr>
          </a:p>
        </p:txBody>
      </p:sp>
      <p:sp>
        <p:nvSpPr>
          <p:cNvPr id="11" name="TextBox 10">
            <a:extLst>
              <a:ext uri="{FF2B5EF4-FFF2-40B4-BE49-F238E27FC236}">
                <a16:creationId xmlns:a16="http://schemas.microsoft.com/office/drawing/2014/main" id="{3E394689-307E-9A68-3FEC-0D0E4B9B903B}"/>
              </a:ext>
            </a:extLst>
          </p:cNvPr>
          <p:cNvSpPr txBox="1"/>
          <p:nvPr/>
        </p:nvSpPr>
        <p:spPr>
          <a:xfrm>
            <a:off x="529045" y="2159318"/>
            <a:ext cx="3110147" cy="307777"/>
          </a:xfrm>
          <a:prstGeom prst="rect">
            <a:avLst/>
          </a:prstGeom>
          <a:noFill/>
        </p:spPr>
        <p:txBody>
          <a:bodyPr wrap="none" rtlCol="0">
            <a:spAutoFit/>
          </a:bodyPr>
          <a:lstStyle/>
          <a:p>
            <a:r>
              <a:rPr lang="en-US" sz="1400" dirty="0">
                <a:latin typeface="PT Sans" panose="020B0503020203020204" pitchFamily="34" charset="77"/>
              </a:rPr>
              <a:t>Helps simplify defining tasks in a DAG</a:t>
            </a:r>
            <a:endParaRPr lang="en-CN" sz="1400" dirty="0">
              <a:latin typeface="PT Sans" panose="020B0503020203020204" pitchFamily="34" charset="77"/>
            </a:endParaRPr>
          </a:p>
        </p:txBody>
      </p:sp>
      <p:sp>
        <p:nvSpPr>
          <p:cNvPr id="12" name="TextBox 11">
            <a:extLst>
              <a:ext uri="{FF2B5EF4-FFF2-40B4-BE49-F238E27FC236}">
                <a16:creationId xmlns:a16="http://schemas.microsoft.com/office/drawing/2014/main" id="{A5E235F8-F225-5EB4-8507-8931B6618C79}"/>
              </a:ext>
            </a:extLst>
          </p:cNvPr>
          <p:cNvSpPr txBox="1"/>
          <p:nvPr/>
        </p:nvSpPr>
        <p:spPr>
          <a:xfrm>
            <a:off x="3024347" y="3638526"/>
            <a:ext cx="3110147" cy="307777"/>
          </a:xfrm>
          <a:prstGeom prst="rect">
            <a:avLst/>
          </a:prstGeom>
          <a:noFill/>
        </p:spPr>
        <p:txBody>
          <a:bodyPr wrap="none" rtlCol="0">
            <a:spAutoFit/>
          </a:bodyPr>
          <a:lstStyle/>
          <a:p>
            <a:r>
              <a:rPr lang="en-US" sz="1400" dirty="0">
                <a:latin typeface="PT Sans" panose="020B0503020203020204" pitchFamily="34" charset="77"/>
              </a:rPr>
              <a:t>Used to interact with various services</a:t>
            </a:r>
            <a:endParaRPr lang="en-CN" sz="1400" dirty="0">
              <a:latin typeface="PT Sans" panose="020B0503020203020204" pitchFamily="34" charset="77"/>
            </a:endParaRPr>
          </a:p>
        </p:txBody>
      </p:sp>
      <p:sp>
        <p:nvSpPr>
          <p:cNvPr id="13" name="TextBox 12">
            <a:extLst>
              <a:ext uri="{FF2B5EF4-FFF2-40B4-BE49-F238E27FC236}">
                <a16:creationId xmlns:a16="http://schemas.microsoft.com/office/drawing/2014/main" id="{278F6E48-D9A2-BAD7-8806-659C978D7483}"/>
              </a:ext>
            </a:extLst>
          </p:cNvPr>
          <p:cNvSpPr txBox="1"/>
          <p:nvPr/>
        </p:nvSpPr>
        <p:spPr>
          <a:xfrm>
            <a:off x="8956539" y="3638526"/>
            <a:ext cx="2302682" cy="738664"/>
          </a:xfrm>
          <a:prstGeom prst="rect">
            <a:avLst/>
          </a:prstGeom>
          <a:noFill/>
        </p:spPr>
        <p:txBody>
          <a:bodyPr wrap="none" rtlCol="0">
            <a:spAutoFit/>
          </a:bodyPr>
          <a:lstStyle/>
          <a:p>
            <a:pPr algn="ctr"/>
            <a:r>
              <a:rPr lang="en-US" sz="1400" dirty="0">
                <a:latin typeface="PT Sans" panose="020B0503020203020204" pitchFamily="34" charset="77"/>
              </a:rPr>
              <a:t>A huge help for debugging, </a:t>
            </a:r>
          </a:p>
          <a:p>
            <a:pPr algn="ctr"/>
            <a:r>
              <a:rPr lang="en-US" sz="1400" dirty="0">
                <a:latin typeface="PT Sans" panose="020B0503020203020204" pitchFamily="34" charset="77"/>
              </a:rPr>
              <a:t>tracking task progress, </a:t>
            </a:r>
          </a:p>
          <a:p>
            <a:pPr algn="ctr"/>
            <a:r>
              <a:rPr lang="en-US" sz="1400" dirty="0">
                <a:latin typeface="PT Sans" panose="020B0503020203020204" pitchFamily="34" charset="77"/>
              </a:rPr>
              <a:t>and visualizing workflows</a:t>
            </a:r>
            <a:endParaRPr lang="en-CN" sz="1400" dirty="0">
              <a:latin typeface="PT Sans" panose="020B0503020203020204" pitchFamily="34" charset="77"/>
            </a:endParaRPr>
          </a:p>
        </p:txBody>
      </p:sp>
    </p:spTree>
    <p:extLst>
      <p:ext uri="{BB962C8B-B14F-4D97-AF65-F5344CB8AC3E}">
        <p14:creationId xmlns:p14="http://schemas.microsoft.com/office/powerpoint/2010/main" val="1857338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93DEA-496E-59CA-8C32-EA02E8DEC545}"/>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FA4C351B-17D8-B4E6-996B-2B53D98E4169}"/>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 </a:t>
            </a:r>
            <a:r>
              <a:rPr lang="en-US" b="1" dirty="0">
                <a:latin typeface="PT Sans" panose="020B0503020203020204" pitchFamily="34" charset="77"/>
              </a:rPr>
              <a:t>Improving Efficiency with Incremental Load</a:t>
            </a:r>
            <a:endParaRPr lang="en-CN" b="1" dirty="0">
              <a:latin typeface="PT Sans" panose="020B0503020203020204" pitchFamily="34" charset="77"/>
            </a:endParaRPr>
          </a:p>
        </p:txBody>
      </p:sp>
      <p:sp>
        <p:nvSpPr>
          <p:cNvPr id="6" name="Rounded Rectangle 5">
            <a:extLst>
              <a:ext uri="{FF2B5EF4-FFF2-40B4-BE49-F238E27FC236}">
                <a16:creationId xmlns:a16="http://schemas.microsoft.com/office/drawing/2014/main" id="{C4185AA7-7D69-72BD-F957-25647C134D34}"/>
              </a:ext>
            </a:extLst>
          </p:cNvPr>
          <p:cNvSpPr/>
          <p:nvPr/>
        </p:nvSpPr>
        <p:spPr>
          <a:xfrm>
            <a:off x="1543792" y="1365662"/>
            <a:ext cx="1472540" cy="1009403"/>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t>full refresh</a:t>
            </a:r>
          </a:p>
        </p:txBody>
      </p:sp>
      <p:sp>
        <p:nvSpPr>
          <p:cNvPr id="8" name="Rounded Rectangle 7">
            <a:extLst>
              <a:ext uri="{FF2B5EF4-FFF2-40B4-BE49-F238E27FC236}">
                <a16:creationId xmlns:a16="http://schemas.microsoft.com/office/drawing/2014/main" id="{F3FF690F-1E85-373B-234D-F9E3450B553C}"/>
              </a:ext>
            </a:extLst>
          </p:cNvPr>
          <p:cNvSpPr/>
          <p:nvPr/>
        </p:nvSpPr>
        <p:spPr>
          <a:xfrm>
            <a:off x="7838706" y="1365661"/>
            <a:ext cx="2531423" cy="1009403"/>
          </a:xfrm>
          <a:prstGeom prst="round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N" dirty="0"/>
              <a:t>incremental load</a:t>
            </a:r>
          </a:p>
        </p:txBody>
      </p:sp>
      <p:cxnSp>
        <p:nvCxnSpPr>
          <p:cNvPr id="14" name="Straight Arrow Connector 13">
            <a:extLst>
              <a:ext uri="{FF2B5EF4-FFF2-40B4-BE49-F238E27FC236}">
                <a16:creationId xmlns:a16="http://schemas.microsoft.com/office/drawing/2014/main" id="{CF2516F9-E0EA-7350-1181-3EB558C3F411}"/>
              </a:ext>
            </a:extLst>
          </p:cNvPr>
          <p:cNvCxnSpPr>
            <a:cxnSpLocks/>
            <a:stCxn id="6" idx="3"/>
            <a:endCxn id="8" idx="1"/>
          </p:cNvCxnSpPr>
          <p:nvPr/>
        </p:nvCxnSpPr>
        <p:spPr>
          <a:xfrm flipV="1">
            <a:off x="3016332" y="1870363"/>
            <a:ext cx="4822374" cy="1"/>
          </a:xfrm>
          <a:prstGeom prst="straightConnector1">
            <a:avLst/>
          </a:prstGeom>
          <a:ln>
            <a:solidFill>
              <a:srgbClr val="FF7F02"/>
            </a:solidFill>
            <a:tailEnd type="triangle"/>
          </a:ln>
        </p:spPr>
        <p:style>
          <a:lnRef idx="2">
            <a:schemeClr val="accent1"/>
          </a:lnRef>
          <a:fillRef idx="0">
            <a:schemeClr val="accent1"/>
          </a:fillRef>
          <a:effectRef idx="1">
            <a:schemeClr val="accent1"/>
          </a:effectRef>
          <a:fontRef idx="minor">
            <a:schemeClr val="tx1"/>
          </a:fontRef>
        </p:style>
      </p:cxnSp>
      <p:pic>
        <p:nvPicPr>
          <p:cNvPr id="17" name="Picture 16" descr="A yellow emoji with a finger on his chin&#10;&#10;AI-generated content may be incorrect.">
            <a:extLst>
              <a:ext uri="{FF2B5EF4-FFF2-40B4-BE49-F238E27FC236}">
                <a16:creationId xmlns:a16="http://schemas.microsoft.com/office/drawing/2014/main" id="{2A5C0C76-157C-1234-6564-1901ED6CEC6C}"/>
              </a:ext>
            </a:extLst>
          </p:cNvPr>
          <p:cNvPicPr>
            <a:picLocks noChangeAspect="1"/>
          </p:cNvPicPr>
          <p:nvPr/>
        </p:nvPicPr>
        <p:blipFill>
          <a:blip r:embed="rId3"/>
          <a:stretch>
            <a:fillRect/>
          </a:stretch>
        </p:blipFill>
        <p:spPr>
          <a:xfrm>
            <a:off x="4005118" y="2459596"/>
            <a:ext cx="792512" cy="792512"/>
          </a:xfrm>
          <a:prstGeom prst="rect">
            <a:avLst/>
          </a:prstGeom>
        </p:spPr>
      </p:pic>
      <p:pic>
        <p:nvPicPr>
          <p:cNvPr id="18" name="Picture 17">
            <a:extLst>
              <a:ext uri="{FF2B5EF4-FFF2-40B4-BE49-F238E27FC236}">
                <a16:creationId xmlns:a16="http://schemas.microsoft.com/office/drawing/2014/main" id="{1D341F77-F722-3C0A-EEA7-306543902530}"/>
              </a:ext>
            </a:extLst>
          </p:cNvPr>
          <p:cNvPicPr>
            <a:picLocks noChangeAspect="1"/>
          </p:cNvPicPr>
          <p:nvPr/>
        </p:nvPicPr>
        <p:blipFill>
          <a:blip r:embed="rId4"/>
          <a:stretch>
            <a:fillRect/>
          </a:stretch>
        </p:blipFill>
        <p:spPr>
          <a:xfrm>
            <a:off x="755305" y="4213682"/>
            <a:ext cx="9817131" cy="1716971"/>
          </a:xfrm>
          <a:prstGeom prst="rect">
            <a:avLst/>
          </a:prstGeom>
        </p:spPr>
      </p:pic>
      <p:cxnSp>
        <p:nvCxnSpPr>
          <p:cNvPr id="20" name="Straight Arrow Connector 19">
            <a:extLst>
              <a:ext uri="{FF2B5EF4-FFF2-40B4-BE49-F238E27FC236}">
                <a16:creationId xmlns:a16="http://schemas.microsoft.com/office/drawing/2014/main" id="{70A635D1-6BBC-A87C-7F78-E663F333E878}"/>
              </a:ext>
            </a:extLst>
          </p:cNvPr>
          <p:cNvCxnSpPr/>
          <p:nvPr/>
        </p:nvCxnSpPr>
        <p:spPr>
          <a:xfrm>
            <a:off x="5094514" y="2008131"/>
            <a:ext cx="0" cy="1616319"/>
          </a:xfrm>
          <a:prstGeom prst="straightConnector1">
            <a:avLst/>
          </a:prstGeom>
          <a:ln>
            <a:solidFill>
              <a:srgbClr val="FF7F0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2007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rogram code&#10;&#10;AI-generated content may be incorrect.">
            <a:extLst>
              <a:ext uri="{FF2B5EF4-FFF2-40B4-BE49-F238E27FC236}">
                <a16:creationId xmlns:a16="http://schemas.microsoft.com/office/drawing/2014/main" id="{23B03E59-3C1F-F475-4723-F3EED2ED5374}"/>
              </a:ext>
            </a:extLst>
          </p:cNvPr>
          <p:cNvPicPr>
            <a:picLocks noChangeAspect="1"/>
          </p:cNvPicPr>
          <p:nvPr/>
        </p:nvPicPr>
        <p:blipFill>
          <a:blip r:embed="rId3"/>
          <a:stretch>
            <a:fillRect/>
          </a:stretch>
        </p:blipFill>
        <p:spPr>
          <a:xfrm>
            <a:off x="2825749" y="1587500"/>
            <a:ext cx="6540500" cy="3683000"/>
          </a:xfrm>
          <a:prstGeom prst="rect">
            <a:avLst/>
          </a:prstGeom>
        </p:spPr>
      </p:pic>
      <p:sp>
        <p:nvSpPr>
          <p:cNvPr id="4" name="Rectangle 3">
            <a:extLst>
              <a:ext uri="{FF2B5EF4-FFF2-40B4-BE49-F238E27FC236}">
                <a16:creationId xmlns:a16="http://schemas.microsoft.com/office/drawing/2014/main" id="{D89C9286-9F0B-0885-5171-39F6992A3662}"/>
              </a:ext>
            </a:extLst>
          </p:cNvPr>
          <p:cNvSpPr/>
          <p:nvPr/>
        </p:nvSpPr>
        <p:spPr>
          <a:xfrm>
            <a:off x="-1" y="1"/>
            <a:ext cx="12192000" cy="679622"/>
          </a:xfrm>
          <a:prstGeom prst="rect">
            <a:avLst/>
          </a:prstGeom>
          <a:solidFill>
            <a:srgbClr val="FC80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CN" b="1" dirty="0">
                <a:latin typeface="PT Sans" panose="020B0503020203020204" pitchFamily="34" charset="77"/>
              </a:rPr>
              <a:t>Data Ingestion </a:t>
            </a:r>
            <a:r>
              <a:rPr lang="en-US" altLang="zh-CN" b="1" dirty="0">
                <a:latin typeface="PT Sans" panose="020B0503020203020204" pitchFamily="34" charset="77"/>
              </a:rPr>
              <a:t>2</a:t>
            </a:r>
            <a:r>
              <a:rPr lang="en-CN" b="1" dirty="0">
                <a:latin typeface="PT Sans" panose="020B0503020203020204" pitchFamily="34" charset="77"/>
              </a:rPr>
              <a:t>.0 DAG – </a:t>
            </a:r>
            <a:r>
              <a:rPr lang="en-US" b="1" dirty="0">
                <a:latin typeface="PT Sans" panose="020B0503020203020204" pitchFamily="34" charset="77"/>
              </a:rPr>
              <a:t>Define variables and </a:t>
            </a:r>
            <a:r>
              <a:rPr lang="en-US" b="1" dirty="0" err="1">
                <a:latin typeface="PT Sans" panose="020B0503020203020204" pitchFamily="34" charset="77"/>
              </a:rPr>
              <a:t>dag</a:t>
            </a:r>
            <a:r>
              <a:rPr lang="en-US" b="1" dirty="0">
                <a:latin typeface="PT Sans" panose="020B0503020203020204" pitchFamily="34" charset="77"/>
              </a:rPr>
              <a:t> configuration</a:t>
            </a:r>
            <a:endParaRPr lang="en-CN" b="1" dirty="0">
              <a:latin typeface="PT Sans" panose="020B0503020203020204" pitchFamily="34" charset="77"/>
            </a:endParaRPr>
          </a:p>
        </p:txBody>
      </p:sp>
    </p:spTree>
    <p:extLst>
      <p:ext uri="{BB962C8B-B14F-4D97-AF65-F5344CB8AC3E}">
        <p14:creationId xmlns:p14="http://schemas.microsoft.com/office/powerpoint/2010/main" val="18236785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886</TotalTime>
  <Words>3621</Words>
  <Application>Microsoft Macintosh PowerPoint</Application>
  <PresentationFormat>Widescreen</PresentationFormat>
  <Paragraphs>238</Paragraphs>
  <Slides>43</Slides>
  <Notes>25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PT-sans</vt:lpstr>
      <vt:lpstr>Aptos</vt:lpstr>
      <vt:lpstr>Aptos Display</vt:lpstr>
      <vt:lpstr>Arial</vt:lpstr>
      <vt:lpstr>Inter</vt:lpstr>
      <vt:lpstr>Inter ExtraBold</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Minni Zhu</dc:creator>
  <cp:lastModifiedBy>Minni Zhu</cp:lastModifiedBy>
  <cp:revision>1</cp:revision>
  <dcterms:created xsi:type="dcterms:W3CDTF">2025-02-02T12:33:06Z</dcterms:created>
  <dcterms:modified xsi:type="dcterms:W3CDTF">2025-02-03T03:19:11Z</dcterms:modified>
</cp:coreProperties>
</file>